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1D6E-8359-4879-8B87-06F57A24FCB0}" type="datetimeFigureOut">
              <a:rPr lang="da-DK" smtClean="0"/>
              <a:t>03-12-2020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C7949-0EC7-4911-8DA0-6E30A2E9CF8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71366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1D6E-8359-4879-8B87-06F57A24FCB0}" type="datetimeFigureOut">
              <a:rPr lang="da-DK" smtClean="0"/>
              <a:t>03-12-2020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C7949-0EC7-4911-8DA0-6E30A2E9CF8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8098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1D6E-8359-4879-8B87-06F57A24FCB0}" type="datetimeFigureOut">
              <a:rPr lang="da-DK" smtClean="0"/>
              <a:t>03-12-2020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C7949-0EC7-4911-8DA0-6E30A2E9CF8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60227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1D6E-8359-4879-8B87-06F57A24FCB0}" type="datetimeFigureOut">
              <a:rPr lang="da-DK" smtClean="0"/>
              <a:t>03-12-2020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C7949-0EC7-4911-8DA0-6E30A2E9CF8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66545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1D6E-8359-4879-8B87-06F57A24FCB0}" type="datetimeFigureOut">
              <a:rPr lang="da-DK" smtClean="0"/>
              <a:t>03-12-2020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C7949-0EC7-4911-8DA0-6E30A2E9CF8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93947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1D6E-8359-4879-8B87-06F57A24FCB0}" type="datetimeFigureOut">
              <a:rPr lang="da-DK" smtClean="0"/>
              <a:t>03-12-2020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C7949-0EC7-4911-8DA0-6E30A2E9CF8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93940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1D6E-8359-4879-8B87-06F57A24FCB0}" type="datetimeFigureOut">
              <a:rPr lang="da-DK" smtClean="0"/>
              <a:t>03-12-2020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C7949-0EC7-4911-8DA0-6E30A2E9CF8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19133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1D6E-8359-4879-8B87-06F57A24FCB0}" type="datetimeFigureOut">
              <a:rPr lang="da-DK" smtClean="0"/>
              <a:t>03-12-2020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C7949-0EC7-4911-8DA0-6E30A2E9CF8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66080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1D6E-8359-4879-8B87-06F57A24FCB0}" type="datetimeFigureOut">
              <a:rPr lang="da-DK" smtClean="0"/>
              <a:t>03-12-2020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C7949-0EC7-4911-8DA0-6E30A2E9CF8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50795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1D6E-8359-4879-8B87-06F57A24FCB0}" type="datetimeFigureOut">
              <a:rPr lang="da-DK" smtClean="0"/>
              <a:t>03-12-2020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C7949-0EC7-4911-8DA0-6E30A2E9CF8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55975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1D6E-8359-4879-8B87-06F57A24FCB0}" type="datetimeFigureOut">
              <a:rPr lang="da-DK" smtClean="0"/>
              <a:t>03-12-2020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C7949-0EC7-4911-8DA0-6E30A2E9CF8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5156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C1D6E-8359-4879-8B87-06F57A24FCB0}" type="datetimeFigureOut">
              <a:rPr lang="da-DK" smtClean="0"/>
              <a:t>03-12-2020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C7949-0EC7-4911-8DA0-6E30A2E9CF8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89520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hyperlink" Target="https://youtu.be/WUHWFS09s8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0187" y="5432984"/>
            <a:ext cx="2897535" cy="1425016"/>
          </a:xfrm>
          <a:prstGeom prst="rect">
            <a:avLst/>
          </a:prstGeom>
        </p:spPr>
      </p:pic>
      <p:pic>
        <p:nvPicPr>
          <p:cNvPr id="5" name="Billed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299" y="253061"/>
            <a:ext cx="1780533" cy="1146784"/>
          </a:xfrm>
          <a:prstGeom prst="rect">
            <a:avLst/>
          </a:prstGeom>
        </p:spPr>
      </p:pic>
      <p:sp>
        <p:nvSpPr>
          <p:cNvPr id="2" name="Tekstfelt 1"/>
          <p:cNvSpPr txBox="1"/>
          <p:nvPr/>
        </p:nvSpPr>
        <p:spPr>
          <a:xfrm>
            <a:off x="923544" y="1298448"/>
            <a:ext cx="9921240" cy="366254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a-DK" sz="3600" dirty="0" smtClean="0">
                <a:latin typeface="Arial Narrow" panose="020B0606020202030204" pitchFamily="34" charset="0"/>
              </a:rPr>
              <a:t>Escape Game in a box</a:t>
            </a:r>
          </a:p>
          <a:p>
            <a:pPr algn="ctr"/>
            <a:r>
              <a:rPr lang="da-DK" sz="3600" dirty="0" smtClean="0">
                <a:latin typeface="Arial Narrow" panose="020B0606020202030204" pitchFamily="34" charset="0"/>
              </a:rPr>
              <a:t>Gamificeret karrierelæring til </a:t>
            </a:r>
            <a:r>
              <a:rPr lang="da-DK" sz="3600" b="1" dirty="0" smtClean="0">
                <a:latin typeface="Arial Narrow" panose="020B0606020202030204" pitchFamily="34" charset="0"/>
              </a:rPr>
              <a:t>elever fra 6.- 10. klasse</a:t>
            </a:r>
          </a:p>
          <a:p>
            <a:pPr algn="ctr"/>
            <a:r>
              <a:rPr lang="da-DK" sz="3600" b="1" dirty="0" smtClean="0">
                <a:latin typeface="Arial Narrow" panose="020B0606020202030204" pitchFamily="34" charset="0"/>
              </a:rPr>
              <a:t>Social og sundhedsområdet</a:t>
            </a:r>
          </a:p>
          <a:p>
            <a:pPr algn="ctr"/>
            <a:r>
              <a:rPr lang="da-DK" sz="28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Se film: </a:t>
            </a:r>
            <a:r>
              <a:rPr lang="da-DK" sz="2800" dirty="0">
                <a:solidFill>
                  <a:schemeClr val="accent1">
                    <a:lumMod val="50000"/>
                  </a:schemeClr>
                </a:solidFill>
                <a:hlinkClick r:id="rId4"/>
              </a:rPr>
              <a:t>https://youtu.be/WUHWFS09s84</a:t>
            </a:r>
            <a:endParaRPr lang="da-DK" sz="2800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da-DK" sz="4400" b="1" i="1" dirty="0" smtClean="0">
                <a:latin typeface="Arial Narrow" panose="020B0606020202030204" pitchFamily="34" charset="0"/>
              </a:rPr>
              <a:t>Brugsvejledning:</a:t>
            </a:r>
          </a:p>
          <a:p>
            <a:pPr algn="ctr"/>
            <a:r>
              <a:rPr lang="da-DK" sz="4400" i="1" dirty="0" smtClean="0">
                <a:latin typeface="Arial Narrow" panose="020B0606020202030204" pitchFamily="34" charset="0"/>
              </a:rPr>
              <a:t>Hvordan bruges spillet i klassen? </a:t>
            </a: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96144" y="111176"/>
            <a:ext cx="1618488" cy="1123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4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hlinkClick r:id="rId2" action="ppaction://hlinksldjump"/>
          </p:cNvPr>
          <p:cNvSpPr/>
          <p:nvPr/>
        </p:nvSpPr>
        <p:spPr>
          <a:xfrm>
            <a:off x="929332" y="1670019"/>
            <a:ext cx="3191256" cy="16733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>
                <a:solidFill>
                  <a:schemeClr val="tx1"/>
                </a:solidFill>
                <a:latin typeface="Arial Narrow" panose="020B0606020202030204" pitchFamily="34" charset="0"/>
              </a:rPr>
              <a:t>Levering af spil og materiale indhold</a:t>
            </a:r>
          </a:p>
        </p:txBody>
      </p:sp>
      <p:sp>
        <p:nvSpPr>
          <p:cNvPr id="5" name="Rektangel 4">
            <a:hlinkClick r:id="rId3" action="ppaction://hlinksldjump"/>
          </p:cNvPr>
          <p:cNvSpPr/>
          <p:nvPr/>
        </p:nvSpPr>
        <p:spPr>
          <a:xfrm>
            <a:off x="7671816" y="1670019"/>
            <a:ext cx="3191256" cy="16733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dirty="0">
                <a:solidFill>
                  <a:schemeClr val="tx1"/>
                </a:solidFill>
                <a:latin typeface="Arial Narrow" panose="020B0606020202030204" pitchFamily="34" charset="0"/>
              </a:rPr>
              <a:t>Elevgruppen herunder forberedelse og gruppestørrelse</a:t>
            </a:r>
            <a:endParaRPr lang="da-DK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Rektangel 6">
            <a:hlinkClick r:id="rId4" action="ppaction://hlinksldjump"/>
          </p:cNvPr>
          <p:cNvSpPr/>
          <p:nvPr/>
        </p:nvSpPr>
        <p:spPr>
          <a:xfrm>
            <a:off x="929332" y="4567686"/>
            <a:ext cx="3191256" cy="16733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>
                <a:solidFill>
                  <a:schemeClr val="tx1"/>
                </a:solidFill>
                <a:latin typeface="Arial Narrow" panose="020B0606020202030204" pitchFamily="34" charset="0"/>
              </a:rPr>
              <a:t>Sæt spillet i gang</a:t>
            </a:r>
            <a:endParaRPr lang="da-DK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Rektangel 7">
            <a:hlinkClick r:id="rId5" action="ppaction://hlinksldjump"/>
          </p:cNvPr>
          <p:cNvSpPr/>
          <p:nvPr/>
        </p:nvSpPr>
        <p:spPr>
          <a:xfrm>
            <a:off x="7671816" y="4552542"/>
            <a:ext cx="3191256" cy="16733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>
                <a:solidFill>
                  <a:schemeClr val="tx1"/>
                </a:solidFill>
                <a:latin typeface="Arial Narrow" panose="020B0606020202030204" pitchFamily="34" charset="0"/>
              </a:rPr>
              <a:t>Lærermanual herunder lærerrollen under spillet </a:t>
            </a:r>
            <a:endParaRPr lang="da-DK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Tekstfelt 8"/>
          <p:cNvSpPr txBox="1"/>
          <p:nvPr/>
        </p:nvSpPr>
        <p:spPr>
          <a:xfrm>
            <a:off x="1380744" y="258693"/>
            <a:ext cx="948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3600" dirty="0" smtClean="0">
                <a:latin typeface="Arial Narrow" panose="020B0606020202030204" pitchFamily="34" charset="0"/>
              </a:rPr>
              <a:t>Brugsvejledningen</a:t>
            </a:r>
          </a:p>
          <a:p>
            <a:pPr algn="ctr"/>
            <a:r>
              <a:rPr lang="da-DK" sz="3600" dirty="0" smtClean="0">
                <a:latin typeface="Arial Narrow" panose="020B0606020202030204" pitchFamily="34" charset="0"/>
              </a:rPr>
              <a:t>Sæt slideshowet på afspil og klik på den ønskede boks</a:t>
            </a:r>
            <a:endParaRPr lang="da-DK" sz="3600" dirty="0">
              <a:latin typeface="Arial Narrow" panose="020B0606020202030204" pitchFamily="34" charset="0"/>
            </a:endParaRPr>
          </a:p>
        </p:txBody>
      </p:sp>
      <p:sp>
        <p:nvSpPr>
          <p:cNvPr id="3" name="Ellipse 2">
            <a:hlinkClick r:id="rId6" action="ppaction://hlinksldjump"/>
          </p:cNvPr>
          <p:cNvSpPr/>
          <p:nvPr/>
        </p:nvSpPr>
        <p:spPr>
          <a:xfrm>
            <a:off x="3885687" y="2836724"/>
            <a:ext cx="4021031" cy="22376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>
                <a:solidFill>
                  <a:schemeClr val="tx1"/>
                </a:solidFill>
                <a:latin typeface="Arial Narrow" panose="020B0606020202030204" pitchFamily="34" charset="0"/>
              </a:rPr>
              <a:t>Formålet med Escape Game </a:t>
            </a:r>
            <a:endParaRPr lang="da-DK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22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3154166" y="727166"/>
            <a:ext cx="66782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a-DK" sz="3600" dirty="0">
                <a:latin typeface="Arial Narrow" panose="020B0606020202030204" pitchFamily="34" charset="0"/>
              </a:rPr>
              <a:t>Levering og materiale </a:t>
            </a:r>
            <a:r>
              <a:rPr lang="da-DK" sz="3600" dirty="0" smtClean="0">
                <a:latin typeface="Arial Narrow" panose="020B0606020202030204" pitchFamily="34" charset="0"/>
              </a:rPr>
              <a:t>indhold;</a:t>
            </a:r>
          </a:p>
          <a:p>
            <a:endParaRPr lang="da-DK" sz="3600" dirty="0">
              <a:latin typeface="Arial Narrow" panose="020B0606020202030204" pitchFamily="34" charset="0"/>
            </a:endParaRPr>
          </a:p>
        </p:txBody>
      </p:sp>
      <p:sp>
        <p:nvSpPr>
          <p:cNvPr id="3" name="Tekstfelt 2"/>
          <p:cNvSpPr txBox="1"/>
          <p:nvPr/>
        </p:nvSpPr>
        <p:spPr>
          <a:xfrm>
            <a:off x="657546" y="1736333"/>
            <a:ext cx="1122965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Spillet bliver leveret som klassesæt fra ”Fællessamlingen” Skolernes Udviklingscenter. Det ankommer i transportable metalbure.</a:t>
            </a:r>
          </a:p>
          <a:p>
            <a:endParaRPr lang="da-DK" sz="2400" dirty="0">
              <a:latin typeface="Arial Narrow" panose="020B0606020202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Et klassesæt består af 6 sæt spil ( op til 30 elever kan være med)</a:t>
            </a:r>
          </a:p>
          <a:p>
            <a:endParaRPr lang="da-DK" sz="2400" dirty="0">
              <a:latin typeface="Arial Narrow" panose="020B0606020202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Der medfølger desuden en lærermanual ( klik på boksen ”lærermanual” for mere info)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Hvert spil indeholder: 4 metalbokse i hver sin farve nummereret med mission 2,3,4 &amp; 5 </a:t>
            </a:r>
          </a:p>
          <a:p>
            <a:pPr lvl="6"/>
            <a:r>
              <a:rPr lang="da-DK" sz="2400" dirty="0" smtClean="0">
                <a:latin typeface="Arial Narrow" panose="020B0606020202030204" pitchFamily="34" charset="0"/>
              </a:rPr>
              <a:t>1 fængsel </a:t>
            </a:r>
          </a:p>
          <a:p>
            <a:pPr lvl="6"/>
            <a:r>
              <a:rPr lang="da-DK" sz="2400" dirty="0" smtClean="0">
                <a:latin typeface="Arial Narrow" panose="020B0606020202030204" pitchFamily="34" charset="0"/>
              </a:rPr>
              <a:t>5 arbejdskitler</a:t>
            </a:r>
          </a:p>
          <a:p>
            <a:pPr lvl="6"/>
            <a:endParaRPr lang="da-DK" sz="2400" dirty="0">
              <a:latin typeface="Arial Narrow" panose="020B0606020202030204" pitchFamily="34" charset="0"/>
            </a:endParaRPr>
          </a:p>
          <a:p>
            <a:pPr lvl="6"/>
            <a:endParaRPr lang="da-DK" sz="2400" dirty="0" smtClean="0">
              <a:latin typeface="Arial Narrow" panose="020B0606020202030204" pitchFamily="34" charset="0"/>
            </a:endParaRPr>
          </a:p>
          <a:p>
            <a:pPr lvl="6"/>
            <a:endParaRPr lang="da-DK" sz="2400" dirty="0" smtClean="0">
              <a:latin typeface="Arial Narrow" panose="020B0606020202030204" pitchFamily="34" charset="0"/>
            </a:endParaRPr>
          </a:p>
          <a:p>
            <a:pPr lvl="6"/>
            <a:endParaRPr lang="da-DK" sz="2400" dirty="0" smtClean="0">
              <a:latin typeface="Arial Narrow" panose="020B0606020202030204" pitchFamily="34" charset="0"/>
            </a:endParaRPr>
          </a:p>
          <a:p>
            <a:pPr lvl="6"/>
            <a:endParaRPr lang="da-DK" sz="2400" dirty="0">
              <a:latin typeface="Arial Narrow" panose="020B0606020202030204" pitchFamily="34" charset="0"/>
            </a:endParaRPr>
          </a:p>
          <a:p>
            <a:pPr lvl="6"/>
            <a:endParaRPr lang="da-DK" sz="2400" dirty="0">
              <a:latin typeface="Arial Narrow" panose="020B0606020202030204" pitchFamily="34" charset="0"/>
            </a:endParaRPr>
          </a:p>
        </p:txBody>
      </p:sp>
      <p:sp>
        <p:nvSpPr>
          <p:cNvPr id="4" name="Venstrepil 3">
            <a:hlinkClick r:id="rId2" action="ppaction://hlinksldjump"/>
          </p:cNvPr>
          <p:cNvSpPr/>
          <p:nvPr/>
        </p:nvSpPr>
        <p:spPr>
          <a:xfrm>
            <a:off x="8044666" y="5671335"/>
            <a:ext cx="3102796" cy="1186665"/>
          </a:xfrm>
          <a:prstGeom prst="lef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>
                <a:solidFill>
                  <a:schemeClr val="tx1"/>
                </a:solidFill>
                <a:latin typeface="Arial Narrow" panose="020B0606020202030204" pitchFamily="34" charset="0"/>
              </a:rPr>
              <a:t>KLIK FOR TILBAGE</a:t>
            </a:r>
            <a:endParaRPr lang="da-DK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452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335640" y="164387"/>
            <a:ext cx="83944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800" dirty="0" smtClean="0">
                <a:latin typeface="Arial Narrow" panose="020B0606020202030204" pitchFamily="34" charset="0"/>
              </a:rPr>
              <a:t>         Elevgruppen </a:t>
            </a:r>
            <a:r>
              <a:rPr lang="da-DK" sz="2800" dirty="0" smtClean="0">
                <a:latin typeface="Arial Narrow" panose="020B0606020202030204" pitchFamily="34" charset="0"/>
              </a:rPr>
              <a:t>herunder forberedelse og gruppestørrelse</a:t>
            </a:r>
            <a:r>
              <a:rPr lang="da-DK" sz="2400" b="1" dirty="0" smtClean="0">
                <a:latin typeface="Arial Narrow" panose="020B0606020202030204" pitchFamily="34" charset="0"/>
              </a:rPr>
              <a:t>;</a:t>
            </a:r>
          </a:p>
          <a:p>
            <a:pPr algn="ctr"/>
            <a:endParaRPr lang="da-DK" sz="3600" dirty="0" smtClean="0">
              <a:latin typeface="Arial Narrow" panose="020B0606020202030204" pitchFamily="34" charset="0"/>
            </a:endParaRPr>
          </a:p>
          <a:p>
            <a:pPr algn="ctr"/>
            <a:endParaRPr lang="da-DK" sz="3600" dirty="0">
              <a:latin typeface="Arial Narrow" panose="020B0606020202030204" pitchFamily="34" charset="0"/>
            </a:endParaRPr>
          </a:p>
        </p:txBody>
      </p:sp>
      <p:sp>
        <p:nvSpPr>
          <p:cNvPr id="4" name="Tekstfelt 3"/>
          <p:cNvSpPr txBox="1"/>
          <p:nvPr/>
        </p:nvSpPr>
        <p:spPr>
          <a:xfrm>
            <a:off x="698642" y="902523"/>
            <a:ext cx="11352944" cy="11910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Spillet henvender sig til elever på 6. klassetrin til og med 10. klassetrin. Nogle elever vil være hurtigere færdig med spillet, men det vurderes ikke at have betydning for læringsudbyttet.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Eleverne spiller spillet i grupper </a:t>
            </a:r>
            <a:r>
              <a:rPr lang="da-DK" sz="2400" b="1" dirty="0" smtClean="0">
                <a:latin typeface="Arial Narrow" panose="020B0606020202030204" pitchFamily="34" charset="0"/>
              </a:rPr>
              <a:t>af 4-5 elever </a:t>
            </a:r>
            <a:r>
              <a:rPr lang="da-DK" sz="2400" dirty="0" smtClean="0">
                <a:latin typeface="Arial Narrow" panose="020B0606020202030204" pitchFamily="34" charset="0"/>
              </a:rPr>
              <a:t>( hellere 4 end 5)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Det kan være en fordel, at booke grupperum eller andet, så eleverne ikke forstyrrer hinanden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Hver gruppe skal bruge </a:t>
            </a:r>
            <a:r>
              <a:rPr lang="da-DK" sz="2400" b="1" dirty="0" smtClean="0">
                <a:latin typeface="Arial Narrow" panose="020B0606020202030204" pitchFamily="34" charset="0"/>
              </a:rPr>
              <a:t>en IPhone (til scanning af QR-koder) en blyant og en blok.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Hver gruppe tildeles et sæt spil ( se boks ” levering af spil og materiale indhold”)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Ved endt spil pakker eleverne materialerne ned i de bokse, de tilhører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b="1" dirty="0" smtClean="0">
                <a:latin typeface="Arial Narrow" panose="020B0606020202030204" pitchFamily="34" charset="0"/>
              </a:rPr>
              <a:t>Hængelåsene lægges også ned i de bokse, de tilhører. Skal ikke sættes på boksen.</a:t>
            </a:r>
          </a:p>
          <a:p>
            <a:endParaRPr lang="da-DK" sz="2400" b="1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b="1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b="1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b="1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b="1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b="1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b="1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b="1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b="1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b="1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b="1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b="1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b="1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</p:txBody>
      </p:sp>
      <p:sp>
        <p:nvSpPr>
          <p:cNvPr id="5" name="Venstrepil 4">
            <a:hlinkClick r:id="rId2" action="ppaction://hlinksldjump"/>
          </p:cNvPr>
          <p:cNvSpPr/>
          <p:nvPr/>
        </p:nvSpPr>
        <p:spPr>
          <a:xfrm>
            <a:off x="8804953" y="6061753"/>
            <a:ext cx="3102796" cy="796246"/>
          </a:xfrm>
          <a:prstGeom prst="lef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>
                <a:solidFill>
                  <a:schemeClr val="tx1"/>
                </a:solidFill>
                <a:latin typeface="Arial Narrow" panose="020B0606020202030204" pitchFamily="34" charset="0"/>
              </a:rPr>
              <a:t>KLIK FOR TILBAGE</a:t>
            </a:r>
            <a:endParaRPr lang="da-DK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906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/>
          <p:cNvSpPr txBox="1"/>
          <p:nvPr/>
        </p:nvSpPr>
        <p:spPr>
          <a:xfrm>
            <a:off x="1222624" y="-359596"/>
            <a:ext cx="96577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da-DK" sz="3600" dirty="0" smtClean="0">
              <a:latin typeface="Arial Narrow" panose="020B0606020202030204" pitchFamily="34" charset="0"/>
            </a:endParaRPr>
          </a:p>
          <a:p>
            <a:pPr algn="ctr"/>
            <a:r>
              <a:rPr lang="da-DK" sz="3600" dirty="0" smtClean="0">
                <a:latin typeface="Arial Narrow" panose="020B0606020202030204" pitchFamily="34" charset="0"/>
              </a:rPr>
              <a:t>Sæt </a:t>
            </a:r>
            <a:r>
              <a:rPr lang="da-DK" sz="3600" dirty="0">
                <a:latin typeface="Arial Narrow" panose="020B0606020202030204" pitchFamily="34" charset="0"/>
              </a:rPr>
              <a:t>spillet i </a:t>
            </a:r>
            <a:r>
              <a:rPr lang="da-DK" sz="3600" dirty="0" smtClean="0">
                <a:latin typeface="Arial Narrow" panose="020B0606020202030204" pitchFamily="34" charset="0"/>
              </a:rPr>
              <a:t>gang;</a:t>
            </a:r>
            <a:endParaRPr lang="da-DK" sz="3600" dirty="0">
              <a:latin typeface="Arial Narrow" panose="020B0606020202030204" pitchFamily="34" charset="0"/>
            </a:endParaRPr>
          </a:p>
          <a:p>
            <a:endParaRPr lang="da-DK" dirty="0"/>
          </a:p>
        </p:txBody>
      </p:sp>
      <p:sp>
        <p:nvSpPr>
          <p:cNvPr id="3" name="Tekstfelt 2"/>
          <p:cNvSpPr txBox="1"/>
          <p:nvPr/>
        </p:nvSpPr>
        <p:spPr>
          <a:xfrm>
            <a:off x="1222624" y="924676"/>
            <a:ext cx="11702265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Eleverne inddeles i grupper af 4-5 elever, og hver gruppe får et sæt spil </a:t>
            </a:r>
          </a:p>
          <a:p>
            <a:r>
              <a:rPr lang="da-DK" sz="2400" dirty="0" smtClean="0">
                <a:latin typeface="Arial Narrow" panose="020B0606020202030204" pitchFamily="34" charset="0"/>
              </a:rPr>
              <a:t>    (se boks ”levering af spil og materiale indhold”)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Du går rundt til grupperne én ad gangen og åbner fængslet (hængelåsen er ikke låst)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Du sætter nu æggeuret på 60 minutter ( den tid eleverne har til rådighed)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Herefter sætter du  æggeuret ind i fængslet og hængelåsen låses!</a:t>
            </a:r>
          </a:p>
          <a:p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Så er de i gang!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Eleverne skal nu læse avis artikel, tage arbejdskitlerne på og løse opgaverne i kronologisk rækkefølge. Hvilket er beskrevet i selve spillet.</a:t>
            </a:r>
          </a:p>
          <a:p>
            <a:endParaRPr lang="da-DK" sz="2400" dirty="0" smtClean="0">
              <a:latin typeface="Arial Narrow" panose="020B0606020202030204" pitchFamily="34" charset="0"/>
            </a:endParaRPr>
          </a:p>
          <a:p>
            <a:endParaRPr lang="da-DK" sz="24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  <a:p>
            <a:endParaRPr lang="da-DK" sz="2400" dirty="0">
              <a:latin typeface="Arial Narrow" panose="020B0606020202030204" pitchFamily="34" charset="0"/>
            </a:endParaRPr>
          </a:p>
        </p:txBody>
      </p:sp>
      <p:sp>
        <p:nvSpPr>
          <p:cNvPr id="4" name="Venstrepil 3">
            <a:hlinkClick r:id="rId2" action="ppaction://hlinksldjump"/>
          </p:cNvPr>
          <p:cNvSpPr/>
          <p:nvPr/>
        </p:nvSpPr>
        <p:spPr>
          <a:xfrm>
            <a:off x="8044666" y="5671335"/>
            <a:ext cx="3102796" cy="1186665"/>
          </a:xfrm>
          <a:prstGeom prst="lef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" name="Tekstfelt 4"/>
          <p:cNvSpPr txBox="1"/>
          <p:nvPr/>
        </p:nvSpPr>
        <p:spPr>
          <a:xfrm>
            <a:off x="8866598" y="6102849"/>
            <a:ext cx="2157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smtClean="0">
                <a:latin typeface="Arial Narrow" panose="020B0606020202030204" pitchFamily="34" charset="0"/>
              </a:rPr>
              <a:t>KLIK FOR TILBAGE</a:t>
            </a:r>
            <a:endParaRPr lang="da-DK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488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/>
          <p:cNvSpPr txBox="1"/>
          <p:nvPr/>
        </p:nvSpPr>
        <p:spPr>
          <a:xfrm>
            <a:off x="1304818" y="380144"/>
            <a:ext cx="1026388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3600" dirty="0">
                <a:latin typeface="Arial Narrow" panose="020B0606020202030204" pitchFamily="34" charset="0"/>
              </a:rPr>
              <a:t>Lærermanual herunder lærerrollen under </a:t>
            </a:r>
            <a:r>
              <a:rPr lang="da-DK" sz="3600" dirty="0" smtClean="0">
                <a:latin typeface="Arial Narrow" panose="020B0606020202030204" pitchFamily="34" charset="0"/>
              </a:rPr>
              <a:t>spillet;</a:t>
            </a:r>
          </a:p>
          <a:p>
            <a:endParaRPr lang="da-DK" sz="3600" dirty="0" smtClean="0">
              <a:latin typeface="Arial Narrow" panose="020B0606020202030204" pitchFamily="34" charset="0"/>
            </a:endParaRPr>
          </a:p>
          <a:p>
            <a:pPr algn="ctr"/>
            <a:endParaRPr lang="da-DK" sz="3600" dirty="0">
              <a:latin typeface="Arial Narrow" panose="020B0606020202030204" pitchFamily="34" charset="0"/>
            </a:endParaRPr>
          </a:p>
          <a:p>
            <a:pPr algn="ctr"/>
            <a:r>
              <a:rPr lang="da-DK" sz="3600" dirty="0" smtClean="0">
                <a:latin typeface="Arial Narrow" panose="020B0606020202030204" pitchFamily="34" charset="0"/>
              </a:rPr>
              <a:t> </a:t>
            </a:r>
            <a:endParaRPr lang="da-DK" sz="3600" dirty="0">
              <a:latin typeface="Arial Narrow" panose="020B0606020202030204" pitchFamily="34" charset="0"/>
            </a:endParaRPr>
          </a:p>
          <a:p>
            <a:endParaRPr lang="da-DK" dirty="0"/>
          </a:p>
        </p:txBody>
      </p:sp>
      <p:sp>
        <p:nvSpPr>
          <p:cNvPr id="6" name="Tekstfelt 5"/>
          <p:cNvSpPr txBox="1"/>
          <p:nvPr/>
        </p:nvSpPr>
        <p:spPr>
          <a:xfrm>
            <a:off x="965771" y="1520575"/>
            <a:ext cx="1060293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Din rolle som lærer under spillet er, at hjælpe eleverne hvis de kør fast. Således cirkulere rundt blandt grupperne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I den medfølgende lærermanual finder du ledetråde til alle missioner, du bestemmer selv, hvornår eleverne har brug for en ledetråd.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I samme manual finder du løsningerne /koderne til alle missionerne</a:t>
            </a:r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Ved endt spil skal du sørge for, at eleverne får pakket boksene sammen igen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Metalburene med spillene sættes tilbage, så de kan afhentes igen </a:t>
            </a:r>
          </a:p>
          <a:p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</p:txBody>
      </p:sp>
      <p:sp>
        <p:nvSpPr>
          <p:cNvPr id="4" name="Venstrepil 3">
            <a:hlinkClick r:id="rId2" action="ppaction://hlinksldjump"/>
          </p:cNvPr>
          <p:cNvSpPr/>
          <p:nvPr/>
        </p:nvSpPr>
        <p:spPr>
          <a:xfrm>
            <a:off x="8609745" y="5671335"/>
            <a:ext cx="3102796" cy="1186665"/>
          </a:xfrm>
          <a:prstGeom prst="lef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>
                <a:solidFill>
                  <a:schemeClr val="tx1"/>
                </a:solidFill>
                <a:latin typeface="Arial Narrow" panose="020B0606020202030204" pitchFamily="34" charset="0"/>
              </a:rPr>
              <a:t>KLIK FOR TILBAGE</a:t>
            </a:r>
            <a:endParaRPr lang="da-DK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112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/>
          <p:cNvSpPr txBox="1"/>
          <p:nvPr/>
        </p:nvSpPr>
        <p:spPr>
          <a:xfrm>
            <a:off x="1962364" y="482885"/>
            <a:ext cx="86713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3600" dirty="0" smtClean="0">
                <a:latin typeface="Arial Narrow" panose="020B0606020202030204" pitchFamily="34" charset="0"/>
              </a:rPr>
              <a:t>Formålet med Escape Game</a:t>
            </a:r>
          </a:p>
          <a:p>
            <a:pPr algn="ctr"/>
            <a:endParaRPr lang="da-DK" sz="3600" dirty="0" smtClean="0">
              <a:latin typeface="Arial Narrow" panose="020B0606020202030204" pitchFamily="34" charset="0"/>
            </a:endParaRPr>
          </a:p>
          <a:p>
            <a:pPr algn="ctr"/>
            <a:endParaRPr lang="da-DK" sz="3600" dirty="0">
              <a:latin typeface="Arial Narrow" panose="020B0606020202030204" pitchFamily="34" charset="0"/>
            </a:endParaRPr>
          </a:p>
        </p:txBody>
      </p:sp>
      <p:sp>
        <p:nvSpPr>
          <p:cNvPr id="3" name="Tekstfelt 2"/>
          <p:cNvSpPr txBox="1"/>
          <p:nvPr/>
        </p:nvSpPr>
        <p:spPr>
          <a:xfrm>
            <a:off x="729465" y="1900719"/>
            <a:ext cx="684258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At eleverne gennem en spilbaseret tilgang får vækket deres nysgerrighed i forhold </a:t>
            </a:r>
            <a:r>
              <a:rPr lang="da-DK" sz="2400" dirty="0" smtClean="0">
                <a:latin typeface="Arial Narrow" panose="020B0606020202030204" pitchFamily="34" charset="0"/>
              </a:rPr>
              <a:t>til </a:t>
            </a:r>
            <a:r>
              <a:rPr lang="da-DK" sz="2400" dirty="0" smtClean="0">
                <a:latin typeface="Arial Narrow" panose="020B0606020202030204" pitchFamily="34" charset="0"/>
              </a:rPr>
              <a:t>social og </a:t>
            </a:r>
            <a:r>
              <a:rPr lang="da-DK" sz="2400" dirty="0" smtClean="0">
                <a:latin typeface="Arial Narrow" panose="020B0606020202030204" pitchFamily="34" charset="0"/>
              </a:rPr>
              <a:t>sundhedsområdet </a:t>
            </a:r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At eleverne oplever en videns tilegnelse indenfor social og </a:t>
            </a:r>
            <a:r>
              <a:rPr lang="da-DK" sz="2400" dirty="0" smtClean="0">
                <a:latin typeface="Arial Narrow" panose="020B0606020202030204" pitchFamily="34" charset="0"/>
              </a:rPr>
              <a:t>sundhedsområdet</a:t>
            </a:r>
            <a:endParaRPr lang="da-DK" sz="24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At eleverne kan anvende denne nysgerrighed og videns tilegnelse i deres fremtidige overvejelser omkring </a:t>
            </a:r>
            <a:r>
              <a:rPr lang="da-DK" sz="2400" dirty="0" smtClean="0">
                <a:latin typeface="Arial Narrow" panose="020B0606020202030204" pitchFamily="34" charset="0"/>
              </a:rPr>
              <a:t>ungdomsuddannelser</a:t>
            </a:r>
            <a:endParaRPr lang="da-DK" sz="24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2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400" dirty="0" smtClean="0">
                <a:latin typeface="Arial Narrow" panose="020B0606020202030204" pitchFamily="34" charset="0"/>
              </a:rPr>
              <a:t>At eleverne får trænet deres samarbejdskompetencer </a:t>
            </a:r>
          </a:p>
        </p:txBody>
      </p:sp>
      <p:sp>
        <p:nvSpPr>
          <p:cNvPr id="4" name="Venstrepil 3">
            <a:hlinkClick r:id="rId2" action="ppaction://hlinksldjump"/>
          </p:cNvPr>
          <p:cNvSpPr/>
          <p:nvPr/>
        </p:nvSpPr>
        <p:spPr>
          <a:xfrm>
            <a:off x="8846050" y="5671335"/>
            <a:ext cx="3102796" cy="1186665"/>
          </a:xfrm>
          <a:prstGeom prst="lef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>
                <a:solidFill>
                  <a:schemeClr val="tx1"/>
                </a:solidFill>
                <a:latin typeface="Arial Narrow" panose="020B0606020202030204" pitchFamily="34" charset="0"/>
              </a:rPr>
              <a:t>KLIK FOR TILBAGE</a:t>
            </a:r>
            <a:endParaRPr lang="da-DK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284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539</Words>
  <Application>Microsoft Office PowerPoint</Application>
  <PresentationFormat>Widescreen</PresentationFormat>
  <Paragraphs>99</Paragraphs>
  <Slides>7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7</vt:i4>
      </vt:variant>
    </vt:vector>
  </HeadingPairs>
  <TitlesOfParts>
    <vt:vector size="12" baseType="lpstr">
      <vt:lpstr>Arial</vt:lpstr>
      <vt:lpstr>Arial Narrow</vt:lpstr>
      <vt:lpstr>Calibri</vt:lpstr>
      <vt:lpstr>Calibri Light</vt:lpstr>
      <vt:lpstr>Office-tema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>Randers Kommune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Escape Game in a box gamificeret karrierelæring</dc:title>
  <dc:creator>Rikke Mejlby Kramer</dc:creator>
  <cp:lastModifiedBy>Rikke Mejlby Kramer</cp:lastModifiedBy>
  <cp:revision>39</cp:revision>
  <dcterms:created xsi:type="dcterms:W3CDTF">2020-11-30T10:32:25Z</dcterms:created>
  <dcterms:modified xsi:type="dcterms:W3CDTF">2020-12-03T11:36:29Z</dcterms:modified>
</cp:coreProperties>
</file>