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48" r:id="rId1"/>
  </p:sldMasterIdLst>
  <p:notesMasterIdLst>
    <p:notesMasterId r:id="rId29"/>
  </p:notesMasterIdLst>
  <p:sldIdLst>
    <p:sldId id="351" r:id="rId2"/>
    <p:sldId id="455" r:id="rId3"/>
    <p:sldId id="402" r:id="rId4"/>
    <p:sldId id="454" r:id="rId5"/>
    <p:sldId id="333" r:id="rId6"/>
    <p:sldId id="453" r:id="rId7"/>
    <p:sldId id="353" r:id="rId8"/>
    <p:sldId id="445" r:id="rId9"/>
    <p:sldId id="342" r:id="rId10"/>
    <p:sldId id="354" r:id="rId11"/>
    <p:sldId id="446" r:id="rId12"/>
    <p:sldId id="440" r:id="rId13"/>
    <p:sldId id="355" r:id="rId14"/>
    <p:sldId id="447" r:id="rId15"/>
    <p:sldId id="357" r:id="rId16"/>
    <p:sldId id="448" r:id="rId17"/>
    <p:sldId id="439" r:id="rId18"/>
    <p:sldId id="419" r:id="rId19"/>
    <p:sldId id="430" r:id="rId20"/>
    <p:sldId id="337" r:id="rId21"/>
    <p:sldId id="282" r:id="rId22"/>
    <p:sldId id="427" r:id="rId23"/>
    <p:sldId id="390" r:id="rId24"/>
    <p:sldId id="428" r:id="rId25"/>
    <p:sldId id="452" r:id="rId26"/>
    <p:sldId id="415" r:id="rId27"/>
    <p:sldId id="329" r:id="rId28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AAE0F9"/>
    <a:srgbClr val="5B9BD5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75" autoAdjust="0"/>
    <p:restoredTop sz="94660"/>
  </p:normalViewPr>
  <p:slideViewPr>
    <p:cSldViewPr snapToGrid="0">
      <p:cViewPr varScale="1">
        <p:scale>
          <a:sx n="86" d="100"/>
          <a:sy n="86" d="100"/>
        </p:scale>
        <p:origin x="22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46755E-EC3A-4AB8-9B1A-0CE9112235ED}" type="datetimeFigureOut">
              <a:rPr lang="da-DK" smtClean="0"/>
              <a:t>03-12-2021</a:t>
            </a:fld>
            <a:endParaRPr lang="da-DK" dirty="0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 dirty="0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i master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55B0A-D047-461B-AECA-3AB02E360046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150916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 dirty="0"/>
              <a:t>Klik for at redigere i master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 dirty="0"/>
              <a:t>Klik for at redigere i master</a:t>
            </a:r>
          </a:p>
        </p:txBody>
      </p:sp>
    </p:spTree>
    <p:extLst>
      <p:ext uri="{BB962C8B-B14F-4D97-AF65-F5344CB8AC3E}">
        <p14:creationId xmlns:p14="http://schemas.microsoft.com/office/powerpoint/2010/main" val="1668748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2400" b="1" strike="noStrike" cap="all" baseline="0">
                <a:effectLst/>
              </a:defRPr>
            </a:lvl1pPr>
          </a:lstStyle>
          <a:p>
            <a:r>
              <a:rPr lang="da-DK" dirty="0"/>
              <a:t>KLIK FOR AT REDIGERE I MASTER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da-DK" dirty="0"/>
              <a:t>Klik for at redigere i master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243200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2400" b="1" cap="all" baseline="0"/>
            </a:lvl1pPr>
          </a:lstStyle>
          <a:p>
            <a:r>
              <a:rPr lang="da-DK" dirty="0"/>
              <a:t>KLIK FOR AT REDIGERE I MASTER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da-DK" dirty="0"/>
              <a:t>Klik for at redigere i master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da-DK" dirty="0"/>
              <a:t>Klik for at redigere i master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1393824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2400" b="1"/>
            </a:lvl1pPr>
          </a:lstStyle>
          <a:p>
            <a:r>
              <a:rPr lang="da-DK" dirty="0"/>
              <a:t>KLIK FOR AT REDIGERE I MASTER</a:t>
            </a:r>
          </a:p>
        </p:txBody>
      </p:sp>
    </p:spTree>
    <p:extLst>
      <p:ext uri="{BB962C8B-B14F-4D97-AF65-F5344CB8AC3E}">
        <p14:creationId xmlns:p14="http://schemas.microsoft.com/office/powerpoint/2010/main" val="2155131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5895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1239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KLIK FOR AT REDIGERE I MASTER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dirty="0"/>
              <a:t>Klik for at redigere i master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1F739-2278-4751-B63B-CE261D0A69A5}" type="slidenum">
              <a:rPr lang="da-DK" smtClean="0"/>
              <a:t>‹nr.›</a:t>
            </a:fld>
            <a:endParaRPr lang="da-DK" dirty="0"/>
          </a:p>
        </p:txBody>
      </p:sp>
      <p:grpSp>
        <p:nvGrpSpPr>
          <p:cNvPr id="7" name="Gruppe 6"/>
          <p:cNvGrpSpPr/>
          <p:nvPr userDrawn="1"/>
        </p:nvGrpSpPr>
        <p:grpSpPr>
          <a:xfrm>
            <a:off x="10187926" y="263978"/>
            <a:ext cx="1803916" cy="646849"/>
            <a:chOff x="10187926" y="263978"/>
            <a:chExt cx="1803916" cy="646849"/>
          </a:xfrm>
        </p:grpSpPr>
        <p:pic>
          <p:nvPicPr>
            <p:cNvPr id="8" name="Billede 7"/>
            <p:cNvPicPr>
              <a:picLocks noChangeAspect="1"/>
            </p:cNvPicPr>
            <p:nvPr userDrawn="1"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87926" y="402529"/>
              <a:ext cx="1800000" cy="508298"/>
            </a:xfrm>
            <a:prstGeom prst="rect">
              <a:avLst/>
            </a:prstGeom>
          </p:spPr>
        </p:pic>
        <p:pic>
          <p:nvPicPr>
            <p:cNvPr id="9" name="Billede 8"/>
            <p:cNvPicPr>
              <a:picLocks noChangeAspect="1"/>
            </p:cNvPicPr>
            <p:nvPr userDrawn="1"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55842" y="263978"/>
              <a:ext cx="936000" cy="3605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76190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5" r:id="rId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cholstebro.dk/eud-eux/teknologi-byggeri-transport/grundforloeb-1/metal-stroem-og-robotteknologi/" TargetMode="External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2" Type="http://schemas.openxmlformats.org/officeDocument/2006/relationships/hyperlink" Target="https://www.ucholstebro.dk/eud-eux/teknologi-byggeri-transport/grundforloeb-1/bil-chauffoer-og-lager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ucholstebro.dk/eud-eux/foedevarer-jordbrug-oplevelser/grundforloeb-1/maduniverset/" TargetMode="External"/><Relationship Id="rId5" Type="http://schemas.openxmlformats.org/officeDocument/2006/relationships/image" Target="../media/image13.jpeg"/><Relationship Id="rId4" Type="http://schemas.openxmlformats.org/officeDocument/2006/relationships/hyperlink" Target="https://www.ucholstebro.dk/eud-eux/teknologi-byggeri-transport/grundforloeb-1/byggeri-konstruktion-og-maleteknik/" TargetMode="External"/><Relationship Id="rId9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hhPgn6y1oF4?feature=oembed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q-mYLanphI?feature=oembed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aVY9Yb7Gg4?feature=oembed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zsFTsyvwUY0?feature=oembed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kULoWXFDm7k?feature=oembed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8i35rYPL0M4?feature=oembed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yPIGSnW64TU?feature=oembed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s://www.dropbox.com/s/vijti7lrd3fl61v/Sk%C3%A6rmbillede%202019-11-15%2012.04.11.png?dl=0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pn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11" Type="http://schemas.openxmlformats.org/officeDocument/2006/relationships/image" Target="../media/image42.jpeg"/><Relationship Id="rId5" Type="http://schemas.openxmlformats.org/officeDocument/2006/relationships/image" Target="../media/image36.jpg"/><Relationship Id="rId10" Type="http://schemas.openxmlformats.org/officeDocument/2006/relationships/image" Target="../media/image41.jpeg"/><Relationship Id="rId4" Type="http://schemas.openxmlformats.org/officeDocument/2006/relationships/image" Target="../media/image35.jpg"/><Relationship Id="rId9" Type="http://schemas.openxmlformats.org/officeDocument/2006/relationships/image" Target="../media/image40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lede 3" descr="Et billede, der indeholder person, mand, opbevarer&#10;&#10;Automatisk genereret beskrivelse">
            <a:extLst>
              <a:ext uri="{FF2B5EF4-FFF2-40B4-BE49-F238E27FC236}">
                <a16:creationId xmlns:a16="http://schemas.microsoft.com/office/drawing/2014/main" id="{B3734D3B-4DBD-4A06-99E7-FA3021D3B2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99" b="8519"/>
          <a:stretch/>
        </p:blipFill>
        <p:spPr>
          <a:xfrm>
            <a:off x="654360" y="1436238"/>
            <a:ext cx="10288646" cy="5444065"/>
          </a:xfrm>
          <a:prstGeom prst="rect">
            <a:avLst/>
          </a:prstGeom>
        </p:spPr>
      </p:pic>
      <p:sp>
        <p:nvSpPr>
          <p:cNvPr id="6" name="Titel 1">
            <a:extLst>
              <a:ext uri="{FF2B5EF4-FFF2-40B4-BE49-F238E27FC236}">
                <a16:creationId xmlns:a16="http://schemas.microsoft.com/office/drawing/2014/main" id="{0B8C5B7B-B10E-4DCF-9804-6AEF1D09FBAC}"/>
              </a:ext>
            </a:extLst>
          </p:cNvPr>
          <p:cNvSpPr txBox="1">
            <a:spLocks/>
          </p:cNvSpPr>
          <p:nvPr/>
        </p:nvSpPr>
        <p:spPr>
          <a:xfrm>
            <a:off x="507274" y="443503"/>
            <a:ext cx="9320390" cy="1564759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a-DK" sz="3600" dirty="0"/>
              <a:t>VELKOMMEN TIL ORIENTERING OM ERHVERVSUDDANNELSER </a:t>
            </a:r>
          </a:p>
          <a:p>
            <a:r>
              <a:rPr lang="da-DK" sz="3600" dirty="0"/>
              <a:t>EUD | EUX</a:t>
            </a:r>
          </a:p>
        </p:txBody>
      </p:sp>
      <p:pic>
        <p:nvPicPr>
          <p:cNvPr id="5" name="Billede 4" descr="Et billede, der indeholder tekst&#10;&#10;Automatisk genereret beskrivelse">
            <a:extLst>
              <a:ext uri="{FF2B5EF4-FFF2-40B4-BE49-F238E27FC236}">
                <a16:creationId xmlns:a16="http://schemas.microsoft.com/office/drawing/2014/main" id="{AD362E8A-DF3D-4252-8B2A-742D38E7A6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7023" y="1957048"/>
            <a:ext cx="2438400" cy="859536"/>
          </a:xfrm>
          <a:prstGeom prst="rect">
            <a:avLst/>
          </a:prstGeom>
        </p:spPr>
      </p:pic>
      <p:pic>
        <p:nvPicPr>
          <p:cNvPr id="7" name="Billede 6">
            <a:extLst>
              <a:ext uri="{FF2B5EF4-FFF2-40B4-BE49-F238E27FC236}">
                <a16:creationId xmlns:a16="http://schemas.microsoft.com/office/drawing/2014/main" id="{BEEE682E-7D0D-4B92-8ACC-706FAFD50D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8103" y="1217797"/>
            <a:ext cx="3319466" cy="461963"/>
          </a:xfrm>
          <a:prstGeom prst="rect">
            <a:avLst/>
          </a:prstGeom>
        </p:spPr>
      </p:pic>
      <p:pic>
        <p:nvPicPr>
          <p:cNvPr id="9" name="Billede 8">
            <a:extLst>
              <a:ext uri="{FF2B5EF4-FFF2-40B4-BE49-F238E27FC236}">
                <a16:creationId xmlns:a16="http://schemas.microsoft.com/office/drawing/2014/main" id="{AEAF323A-9B03-49E8-A13B-7FA3EC7388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5689" y="2919587"/>
            <a:ext cx="1771897" cy="657317"/>
          </a:xfrm>
          <a:prstGeom prst="rect">
            <a:avLst/>
          </a:prstGeom>
        </p:spPr>
      </p:pic>
      <p:pic>
        <p:nvPicPr>
          <p:cNvPr id="11" name="Billede 10">
            <a:extLst>
              <a:ext uri="{FF2B5EF4-FFF2-40B4-BE49-F238E27FC236}">
                <a16:creationId xmlns:a16="http://schemas.microsoft.com/office/drawing/2014/main" id="{4D30E696-DC73-423A-865C-95A56D7F7D3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2481" y="3757658"/>
            <a:ext cx="1414930" cy="1313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354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>
            <a:extLst>
              <a:ext uri="{FF2B5EF4-FFF2-40B4-BE49-F238E27FC236}">
                <a16:creationId xmlns:a16="http://schemas.microsoft.com/office/drawing/2014/main" id="{0B8C5B7B-B10E-4DCF-9804-6AEF1D09FBAC}"/>
              </a:ext>
            </a:extLst>
          </p:cNvPr>
          <p:cNvSpPr txBox="1">
            <a:spLocks/>
          </p:cNvSpPr>
          <p:nvPr/>
        </p:nvSpPr>
        <p:spPr>
          <a:xfrm>
            <a:off x="507274" y="443504"/>
            <a:ext cx="9320390" cy="9068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a-DK" sz="3600" dirty="0"/>
              <a:t>EUD for alle</a:t>
            </a:r>
          </a:p>
        </p:txBody>
      </p:sp>
      <p:pic>
        <p:nvPicPr>
          <p:cNvPr id="5" name="Billede 4" descr="Et billede, der indeholder tekst&#10;&#10;Automatisk genereret beskrivelse">
            <a:extLst>
              <a:ext uri="{FF2B5EF4-FFF2-40B4-BE49-F238E27FC236}">
                <a16:creationId xmlns:a16="http://schemas.microsoft.com/office/drawing/2014/main" id="{AD362E8A-DF3D-4252-8B2A-742D38E7A6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7023" y="1957048"/>
            <a:ext cx="2438400" cy="859536"/>
          </a:xfrm>
          <a:prstGeom prst="rect">
            <a:avLst/>
          </a:prstGeom>
        </p:spPr>
      </p:pic>
      <p:pic>
        <p:nvPicPr>
          <p:cNvPr id="7" name="Billede 6">
            <a:extLst>
              <a:ext uri="{FF2B5EF4-FFF2-40B4-BE49-F238E27FC236}">
                <a16:creationId xmlns:a16="http://schemas.microsoft.com/office/drawing/2014/main" id="{BEEE682E-7D0D-4B92-8ACC-706FAFD50D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8103" y="1217797"/>
            <a:ext cx="3319466" cy="461963"/>
          </a:xfrm>
          <a:prstGeom prst="rect">
            <a:avLst/>
          </a:prstGeom>
        </p:spPr>
      </p:pic>
      <p:pic>
        <p:nvPicPr>
          <p:cNvPr id="9" name="Billede 8">
            <a:extLst>
              <a:ext uri="{FF2B5EF4-FFF2-40B4-BE49-F238E27FC236}">
                <a16:creationId xmlns:a16="http://schemas.microsoft.com/office/drawing/2014/main" id="{AEAF323A-9B03-49E8-A13B-7FA3EC7388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5689" y="2919587"/>
            <a:ext cx="1771897" cy="657317"/>
          </a:xfrm>
          <a:prstGeom prst="rect">
            <a:avLst/>
          </a:prstGeom>
        </p:spPr>
      </p:pic>
      <p:pic>
        <p:nvPicPr>
          <p:cNvPr id="11" name="Billede 10">
            <a:extLst>
              <a:ext uri="{FF2B5EF4-FFF2-40B4-BE49-F238E27FC236}">
                <a16:creationId xmlns:a16="http://schemas.microsoft.com/office/drawing/2014/main" id="{4D30E696-DC73-423A-865C-95A56D7F7D3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2481" y="3757658"/>
            <a:ext cx="1414930" cy="1313482"/>
          </a:xfrm>
          <a:prstGeom prst="rect">
            <a:avLst/>
          </a:prstGeom>
        </p:spPr>
      </p:pic>
      <p:pic>
        <p:nvPicPr>
          <p:cNvPr id="8" name="Billede 7">
            <a:extLst>
              <a:ext uri="{FF2B5EF4-FFF2-40B4-BE49-F238E27FC236}">
                <a16:creationId xmlns:a16="http://schemas.microsoft.com/office/drawing/2014/main" id="{5C41ABDB-71CA-4707-AF0E-CBEE4DD83F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6436" y="1590895"/>
            <a:ext cx="5172075" cy="3314700"/>
          </a:xfrm>
          <a:prstGeom prst="rect">
            <a:avLst/>
          </a:prstGeom>
        </p:spPr>
      </p:pic>
      <p:sp>
        <p:nvSpPr>
          <p:cNvPr id="10" name="Tekstfelt 9">
            <a:extLst>
              <a:ext uri="{FF2B5EF4-FFF2-40B4-BE49-F238E27FC236}">
                <a16:creationId xmlns:a16="http://schemas.microsoft.com/office/drawing/2014/main" id="{D33F8787-70C7-4054-A46B-BFFCAC941B85}"/>
              </a:ext>
            </a:extLst>
          </p:cNvPr>
          <p:cNvSpPr txBox="1"/>
          <p:nvPr/>
        </p:nvSpPr>
        <p:spPr>
          <a:xfrm>
            <a:off x="1339702" y="5071140"/>
            <a:ext cx="84879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/>
              <a:t>Oplysning om vores behandling af dine personoplysninger m.v.</a:t>
            </a:r>
          </a:p>
        </p:txBody>
      </p:sp>
    </p:spTree>
    <p:extLst>
      <p:ext uri="{BB962C8B-B14F-4D97-AF65-F5344CB8AC3E}">
        <p14:creationId xmlns:p14="http://schemas.microsoft.com/office/powerpoint/2010/main" val="3742755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78261" y="1453095"/>
            <a:ext cx="10037732" cy="889742"/>
          </a:xfrm>
        </p:spPr>
        <p:txBody>
          <a:bodyPr>
            <a:normAutofit/>
          </a:bodyPr>
          <a:lstStyle/>
          <a:p>
            <a:r>
              <a:rPr lang="da-DK" dirty="0"/>
              <a:t>HVORFOR VÆLGE EN ERHVERVSUDDANNELSE?</a:t>
            </a:r>
            <a:br>
              <a:rPr lang="da-DK" dirty="0"/>
            </a:b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1237888" y="2339495"/>
            <a:ext cx="11837347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a-DK" sz="2000" dirty="0"/>
              <a:t>1. Man bruger både hovedet og hænderne</a:t>
            </a:r>
          </a:p>
          <a:p>
            <a:pPr marL="0" indent="0">
              <a:buNone/>
            </a:pPr>
            <a:r>
              <a:rPr lang="da-DK" sz="2000" dirty="0"/>
              <a:t>2. Den kickstarter karrieren</a:t>
            </a:r>
          </a:p>
          <a:p>
            <a:pPr marL="0" indent="0">
              <a:buNone/>
            </a:pPr>
            <a:r>
              <a:rPr lang="da-DK" sz="2000" dirty="0"/>
              <a:t>3. En god basis for resten af livet</a:t>
            </a:r>
          </a:p>
          <a:p>
            <a:pPr marL="0" indent="0">
              <a:buNone/>
            </a:pPr>
            <a:r>
              <a:rPr lang="da-DK" sz="2000" dirty="0"/>
              <a:t>4. Du får en stærk faglighed, der ruster dig til fremtidens arbejdsmarked</a:t>
            </a:r>
          </a:p>
          <a:p>
            <a:endParaRPr lang="da-DK" dirty="0"/>
          </a:p>
        </p:txBody>
      </p:sp>
      <p:pic>
        <p:nvPicPr>
          <p:cNvPr id="7" name="Billede 6" descr="Et billede, der indeholder person, bygning, stående, kvinde&#10;&#10;Automatisk genereret beskrivelse">
            <a:extLst>
              <a:ext uri="{FF2B5EF4-FFF2-40B4-BE49-F238E27FC236}">
                <a16:creationId xmlns:a16="http://schemas.microsoft.com/office/drawing/2014/main" id="{B386E7FA-F782-4F7C-9D70-F88AA1C84C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0" t="26098" r="5800" b="45345"/>
          <a:stretch/>
        </p:blipFill>
        <p:spPr>
          <a:xfrm>
            <a:off x="0" y="4266407"/>
            <a:ext cx="12192000" cy="2591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974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 rotWithShape="1">
          <a:blip r:embed="rId2"/>
          <a:srcRect t="18703"/>
          <a:stretch/>
        </p:blipFill>
        <p:spPr>
          <a:xfrm>
            <a:off x="462473" y="1609547"/>
            <a:ext cx="9654747" cy="4933098"/>
          </a:xfrm>
          <a:prstGeom prst="rect">
            <a:avLst/>
          </a:prstGeom>
        </p:spPr>
      </p:pic>
      <p:sp>
        <p:nvSpPr>
          <p:cNvPr id="3" name="Tekstfelt 2"/>
          <p:cNvSpPr txBox="1"/>
          <p:nvPr/>
        </p:nvSpPr>
        <p:spPr>
          <a:xfrm>
            <a:off x="6776429" y="4323979"/>
            <a:ext cx="2303253" cy="461665"/>
          </a:xfrm>
          <a:prstGeom prst="rect">
            <a:avLst/>
          </a:prstGeom>
          <a:solidFill>
            <a:srgbClr val="AAE0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200" dirty="0"/>
              <a:t>EUD - Erhvervsuddannelser </a:t>
            </a:r>
          </a:p>
          <a:p>
            <a:pPr algn="ctr"/>
            <a:r>
              <a:rPr lang="da-DK" sz="1200" dirty="0"/>
              <a:t>4 hovedområder</a:t>
            </a:r>
          </a:p>
        </p:txBody>
      </p:sp>
      <p:sp>
        <p:nvSpPr>
          <p:cNvPr id="6" name="Tekstfelt 5">
            <a:extLst>
              <a:ext uri="{FF2B5EF4-FFF2-40B4-BE49-F238E27FC236}">
                <a16:creationId xmlns:a16="http://schemas.microsoft.com/office/drawing/2014/main" id="{015CE621-ECF6-456F-8993-52C477C87BFA}"/>
              </a:ext>
            </a:extLst>
          </p:cNvPr>
          <p:cNvSpPr txBox="1"/>
          <p:nvPr/>
        </p:nvSpPr>
        <p:spPr>
          <a:xfrm>
            <a:off x="1760435" y="4147858"/>
            <a:ext cx="3529412" cy="756000"/>
          </a:xfrm>
          <a:prstGeom prst="rect">
            <a:avLst/>
          </a:prstGeom>
          <a:solidFill>
            <a:srgbClr val="AAE0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150" dirty="0"/>
              <a:t>Gymnasiale uddannelser:</a:t>
            </a:r>
          </a:p>
          <a:p>
            <a:pPr algn="ctr"/>
            <a:r>
              <a:rPr lang="da-DK" sz="1150" dirty="0"/>
              <a:t>Alment Gymnasium (STX)</a:t>
            </a:r>
          </a:p>
          <a:p>
            <a:pPr algn="ctr"/>
            <a:r>
              <a:rPr lang="da-DK" sz="1150" dirty="0"/>
              <a:t>Erhvervsgymnasium (HHX, HTX)</a:t>
            </a:r>
          </a:p>
          <a:p>
            <a:pPr algn="ctr"/>
            <a:r>
              <a:rPr lang="da-DK" sz="1150" dirty="0"/>
              <a:t>Højere forberedelseseksamen (HF)</a:t>
            </a:r>
          </a:p>
        </p:txBody>
      </p:sp>
      <p:sp>
        <p:nvSpPr>
          <p:cNvPr id="7" name="Tekstfelt 6">
            <a:extLst>
              <a:ext uri="{FF2B5EF4-FFF2-40B4-BE49-F238E27FC236}">
                <a16:creationId xmlns:a16="http://schemas.microsoft.com/office/drawing/2014/main" id="{0E08FC2B-8299-4187-8B16-B924FDB25F7E}"/>
              </a:ext>
            </a:extLst>
          </p:cNvPr>
          <p:cNvSpPr txBox="1"/>
          <p:nvPr/>
        </p:nvSpPr>
        <p:spPr>
          <a:xfrm>
            <a:off x="4473176" y="5578051"/>
            <a:ext cx="2303253" cy="461665"/>
          </a:xfrm>
          <a:prstGeom prst="rect">
            <a:avLst/>
          </a:prstGeom>
          <a:solidFill>
            <a:srgbClr val="AAE0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200" dirty="0"/>
              <a:t>Folkeskole</a:t>
            </a:r>
          </a:p>
          <a:p>
            <a:pPr algn="ctr"/>
            <a:r>
              <a:rPr lang="da-DK" sz="1200" dirty="0"/>
              <a:t>9. – 10. klasse</a:t>
            </a:r>
          </a:p>
        </p:txBody>
      </p:sp>
      <p:sp>
        <p:nvSpPr>
          <p:cNvPr id="8" name="Tekstfelt 7">
            <a:extLst>
              <a:ext uri="{FF2B5EF4-FFF2-40B4-BE49-F238E27FC236}">
                <a16:creationId xmlns:a16="http://schemas.microsoft.com/office/drawing/2014/main" id="{6DAD74CA-AEBC-46F5-A66F-C9E8D6BDCA2D}"/>
              </a:ext>
            </a:extLst>
          </p:cNvPr>
          <p:cNvSpPr txBox="1"/>
          <p:nvPr/>
        </p:nvSpPr>
        <p:spPr>
          <a:xfrm>
            <a:off x="6776428" y="2459802"/>
            <a:ext cx="2303253" cy="461665"/>
          </a:xfrm>
          <a:prstGeom prst="rect">
            <a:avLst/>
          </a:prstGeom>
          <a:solidFill>
            <a:srgbClr val="AAE0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2400" dirty="0"/>
              <a:t>Arbejdsmarked</a:t>
            </a:r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1900D193-EF6E-42C2-BB31-633C10AD27C1}"/>
              </a:ext>
            </a:extLst>
          </p:cNvPr>
          <p:cNvSpPr txBox="1"/>
          <p:nvPr/>
        </p:nvSpPr>
        <p:spPr>
          <a:xfrm>
            <a:off x="1608754" y="2165597"/>
            <a:ext cx="1033215" cy="276999"/>
          </a:xfrm>
          <a:prstGeom prst="rect">
            <a:avLst/>
          </a:prstGeom>
          <a:solidFill>
            <a:srgbClr val="AAE0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200" dirty="0"/>
              <a:t>Kandidat</a:t>
            </a: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67C795BA-E511-40D4-A5AA-6A70C4C265AA}"/>
              </a:ext>
            </a:extLst>
          </p:cNvPr>
          <p:cNvSpPr txBox="1"/>
          <p:nvPr/>
        </p:nvSpPr>
        <p:spPr>
          <a:xfrm>
            <a:off x="2795195" y="2447873"/>
            <a:ext cx="1033215" cy="276999"/>
          </a:xfrm>
          <a:prstGeom prst="rect">
            <a:avLst/>
          </a:prstGeom>
          <a:solidFill>
            <a:srgbClr val="AAE0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200" dirty="0"/>
              <a:t>Bachelor</a:t>
            </a:r>
          </a:p>
        </p:txBody>
      </p:sp>
      <p:sp>
        <p:nvSpPr>
          <p:cNvPr id="12" name="Tekstfelt 11">
            <a:extLst>
              <a:ext uri="{FF2B5EF4-FFF2-40B4-BE49-F238E27FC236}">
                <a16:creationId xmlns:a16="http://schemas.microsoft.com/office/drawing/2014/main" id="{5E566C15-E18B-40DC-BE37-A04BE64BD1CB}"/>
              </a:ext>
            </a:extLst>
          </p:cNvPr>
          <p:cNvSpPr txBox="1"/>
          <p:nvPr/>
        </p:nvSpPr>
        <p:spPr>
          <a:xfrm>
            <a:off x="4025789" y="2712229"/>
            <a:ext cx="1033215" cy="276999"/>
          </a:xfrm>
          <a:prstGeom prst="rect">
            <a:avLst/>
          </a:prstGeom>
          <a:solidFill>
            <a:srgbClr val="AAE0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200" dirty="0"/>
              <a:t>Kort</a:t>
            </a:r>
          </a:p>
        </p:txBody>
      </p:sp>
      <p:sp>
        <p:nvSpPr>
          <p:cNvPr id="13" name="Tekstfelt 12">
            <a:extLst>
              <a:ext uri="{FF2B5EF4-FFF2-40B4-BE49-F238E27FC236}">
                <a16:creationId xmlns:a16="http://schemas.microsoft.com/office/drawing/2014/main" id="{297A7697-4E0A-4914-B924-4C6ADCC8E28C}"/>
              </a:ext>
            </a:extLst>
          </p:cNvPr>
          <p:cNvSpPr txBox="1"/>
          <p:nvPr/>
        </p:nvSpPr>
        <p:spPr>
          <a:xfrm>
            <a:off x="2040635" y="3154088"/>
            <a:ext cx="2494652" cy="276999"/>
          </a:xfrm>
          <a:prstGeom prst="rect">
            <a:avLst/>
          </a:prstGeom>
          <a:solidFill>
            <a:srgbClr val="AAE0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da-DK" sz="1200" dirty="0"/>
              <a:t>Videregående uddannelse</a:t>
            </a:r>
          </a:p>
        </p:txBody>
      </p:sp>
      <p:sp>
        <p:nvSpPr>
          <p:cNvPr id="14" name="Titel 1">
            <a:extLst>
              <a:ext uri="{FF2B5EF4-FFF2-40B4-BE49-F238E27FC236}">
                <a16:creationId xmlns:a16="http://schemas.microsoft.com/office/drawing/2014/main" id="{60BC43D0-D1E6-4BD9-B742-C315BEB5EC9A}"/>
              </a:ext>
            </a:extLst>
          </p:cNvPr>
          <p:cNvSpPr txBox="1">
            <a:spLocks/>
          </p:cNvSpPr>
          <p:nvPr/>
        </p:nvSpPr>
        <p:spPr>
          <a:xfrm>
            <a:off x="838200" y="813593"/>
            <a:ext cx="9123947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a-DK" dirty="0"/>
              <a:t>UDDANNELSES- OG KARRIEREVEJE</a:t>
            </a:r>
          </a:p>
        </p:txBody>
      </p:sp>
      <p:sp>
        <p:nvSpPr>
          <p:cNvPr id="15" name="Tekstfelt 14">
            <a:extLst>
              <a:ext uri="{FF2B5EF4-FFF2-40B4-BE49-F238E27FC236}">
                <a16:creationId xmlns:a16="http://schemas.microsoft.com/office/drawing/2014/main" id="{C502E0B1-FDBC-40BF-BF2C-1BB15C2EBA79}"/>
              </a:ext>
            </a:extLst>
          </p:cNvPr>
          <p:cNvSpPr txBox="1"/>
          <p:nvPr/>
        </p:nvSpPr>
        <p:spPr>
          <a:xfrm rot="16200000">
            <a:off x="5615216" y="4341192"/>
            <a:ext cx="717846" cy="369332"/>
          </a:xfrm>
          <a:prstGeom prst="rect">
            <a:avLst/>
          </a:prstGeom>
          <a:solidFill>
            <a:srgbClr val="00AEEF"/>
          </a:solidFill>
        </p:spPr>
        <p:txBody>
          <a:bodyPr wrap="square" rtlCol="0">
            <a:spAutoFit/>
          </a:bodyPr>
          <a:lstStyle/>
          <a:p>
            <a:r>
              <a:rPr lang="da-DK" dirty="0"/>
              <a:t>EUX</a:t>
            </a:r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F650E630-F29C-462C-8653-87171B6BFFBF}"/>
              </a:ext>
            </a:extLst>
          </p:cNvPr>
          <p:cNvSpPr/>
          <p:nvPr/>
        </p:nvSpPr>
        <p:spPr>
          <a:xfrm>
            <a:off x="4960798" y="5620629"/>
            <a:ext cx="1657350" cy="484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dirty="0">
                <a:solidFill>
                  <a:schemeClr val="tx1"/>
                </a:solidFill>
              </a:rPr>
              <a:t>9./10./FGU</a:t>
            </a:r>
          </a:p>
        </p:txBody>
      </p:sp>
    </p:spTree>
    <p:extLst>
      <p:ext uri="{BB962C8B-B14F-4D97-AF65-F5344CB8AC3E}">
        <p14:creationId xmlns:p14="http://schemas.microsoft.com/office/powerpoint/2010/main" val="2030834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Vigtige forkortelser </a:t>
            </a:r>
            <a:r>
              <a:rPr lang="da-DK" dirty="0">
                <a:sym typeface="Wingdings" panose="05000000000000000000" pitchFamily="2" charset="2"/>
              </a:rPr>
              <a:t>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838200" y="1469016"/>
            <a:ext cx="10515600" cy="4486275"/>
          </a:xfrm>
        </p:spPr>
        <p:txBody>
          <a:bodyPr/>
          <a:lstStyle/>
          <a:p>
            <a:pPr marL="0" indent="0">
              <a:buNone/>
            </a:pPr>
            <a:r>
              <a:rPr lang="da-DK" dirty="0"/>
              <a:t>EUD = 	Erhvervsuddannelse</a:t>
            </a:r>
          </a:p>
          <a:p>
            <a:pPr marL="0" indent="0">
              <a:buNone/>
            </a:pPr>
            <a:r>
              <a:rPr lang="da-DK" dirty="0"/>
              <a:t>EUX = 	Erhvervsfaglig student</a:t>
            </a:r>
          </a:p>
          <a:p>
            <a:pPr marL="0" indent="0">
              <a:buNone/>
            </a:pPr>
            <a:r>
              <a:rPr lang="da-DK" dirty="0"/>
              <a:t>GF1 = 	Grundforløb 1, for dig der kommer direkte fra 9. eller 10. +</a:t>
            </a:r>
            <a:r>
              <a:rPr lang="da-DK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unge der har 	gået på FGU </a:t>
            </a:r>
            <a:r>
              <a:rPr lang="da-DK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(</a:t>
            </a:r>
            <a:r>
              <a:rPr lang="da-DK" sz="180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adgang</a:t>
            </a:r>
            <a:r>
              <a:rPr lang="da-DK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 i op til to år efter afsluttet 9. og 10. klasse. Undtaget er unge, der 	har gået på en gymnasial uddannelse i mere end et år.)</a:t>
            </a:r>
            <a:endParaRPr lang="da-DK" sz="1800" dirty="0"/>
          </a:p>
          <a:p>
            <a:pPr marL="0" indent="0">
              <a:buNone/>
            </a:pPr>
            <a:r>
              <a:rPr lang="da-DK" dirty="0"/>
              <a:t>GF2 = 	Grundforløb 2, for dig der har en uddannelsesaftale eller har forladt 	FGU/grundskolen for mere end 2 år siden</a:t>
            </a:r>
          </a:p>
          <a:p>
            <a:endParaRPr lang="da-DK" dirty="0"/>
          </a:p>
        </p:txBody>
      </p:sp>
      <p:pic>
        <p:nvPicPr>
          <p:cNvPr id="4" name="Billed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9492" y="4229679"/>
            <a:ext cx="8114538" cy="262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082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1CD90CE8-8AA6-4BA9-8CF9-7C2E278F3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680243"/>
            <a:ext cx="9123947" cy="1325563"/>
          </a:xfrm>
        </p:spPr>
        <p:txBody>
          <a:bodyPr>
            <a:normAutofit/>
          </a:bodyPr>
          <a:lstStyle/>
          <a:p>
            <a:r>
              <a:rPr lang="da-DK" dirty="0"/>
              <a:t>Hvor starter du? –  I en af de fire områder – Måske Med Grundforløb 1 på UCH </a:t>
            </a:r>
          </a:p>
        </p:txBody>
      </p:sp>
      <p:pic>
        <p:nvPicPr>
          <p:cNvPr id="1026" name="Picture 2" descr="Bil, chauffør og lager">
            <a:hlinkClick r:id="rId2"/>
            <a:extLst>
              <a:ext uri="{FF2B5EF4-FFF2-40B4-BE49-F238E27FC236}">
                <a16:creationId xmlns:a16="http://schemas.microsoft.com/office/drawing/2014/main" id="{188CE538-ACC6-478A-89A4-80C49F547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2438677"/>
            <a:ext cx="4638674" cy="1855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Byggeri, konstruktion og maleteknik">
            <a:hlinkClick r:id="rId4"/>
            <a:extLst>
              <a:ext uri="{FF2B5EF4-FFF2-40B4-BE49-F238E27FC236}">
                <a16:creationId xmlns:a16="http://schemas.microsoft.com/office/drawing/2014/main" id="{B81E50D4-D7FF-4D8A-969D-055F025F2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971257"/>
            <a:ext cx="45720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duniverset">
            <a:hlinkClick r:id="rId6"/>
            <a:extLst>
              <a:ext uri="{FF2B5EF4-FFF2-40B4-BE49-F238E27FC236}">
                <a16:creationId xmlns:a16="http://schemas.microsoft.com/office/drawing/2014/main" id="{8153C423-35DA-4DDB-B9D6-0A5A06AEE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4971257"/>
            <a:ext cx="463867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Metal, strøm og mekanik">
            <a:hlinkClick r:id="rId8"/>
            <a:extLst>
              <a:ext uri="{FF2B5EF4-FFF2-40B4-BE49-F238E27FC236}">
                <a16:creationId xmlns:a16="http://schemas.microsoft.com/office/drawing/2014/main" id="{75C4DC3B-B2B2-4C76-959A-BB21CB322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438677"/>
            <a:ext cx="45720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kstfelt 15">
            <a:extLst>
              <a:ext uri="{FF2B5EF4-FFF2-40B4-BE49-F238E27FC236}">
                <a16:creationId xmlns:a16="http://schemas.microsoft.com/office/drawing/2014/main" id="{3722FABB-5345-4C6A-8FF4-FEEA8C3CC43E}"/>
              </a:ext>
            </a:extLst>
          </p:cNvPr>
          <p:cNvSpPr txBox="1"/>
          <p:nvPr/>
        </p:nvSpPr>
        <p:spPr>
          <a:xfrm>
            <a:off x="952500" y="1977389"/>
            <a:ext cx="4638674" cy="369332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da-DK" b="1" cap="all" dirty="0" err="1">
                <a:solidFill>
                  <a:schemeClr val="bg1"/>
                </a:solidFill>
                <a:latin typeface="klavikalight"/>
              </a:rPr>
              <a:t>Bastrupgaardvej</a:t>
            </a:r>
            <a:endParaRPr lang="da-DK" dirty="0">
              <a:solidFill>
                <a:schemeClr val="bg1"/>
              </a:solidFill>
            </a:endParaRPr>
          </a:p>
        </p:txBody>
      </p:sp>
      <p:sp>
        <p:nvSpPr>
          <p:cNvPr id="4" name="Tekstfelt 3">
            <a:extLst>
              <a:ext uri="{FF2B5EF4-FFF2-40B4-BE49-F238E27FC236}">
                <a16:creationId xmlns:a16="http://schemas.microsoft.com/office/drawing/2014/main" id="{083404ED-5E4D-4AC5-977C-C827CF8B686B}"/>
              </a:ext>
            </a:extLst>
          </p:cNvPr>
          <p:cNvSpPr txBox="1"/>
          <p:nvPr/>
        </p:nvSpPr>
        <p:spPr>
          <a:xfrm>
            <a:off x="6096000" y="4509969"/>
            <a:ext cx="4572000" cy="369332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da-DK" b="1" i="0" strike="noStrike" cap="all" dirty="0">
                <a:solidFill>
                  <a:schemeClr val="bg1"/>
                </a:solidFill>
                <a:effectLst/>
                <a:latin typeface="klavikalight"/>
              </a:rPr>
              <a:t>Døesvej</a:t>
            </a:r>
            <a:endParaRPr lang="da-DK" dirty="0">
              <a:solidFill>
                <a:schemeClr val="bg1"/>
              </a:solidFill>
            </a:endParaRPr>
          </a:p>
        </p:txBody>
      </p:sp>
      <p:sp>
        <p:nvSpPr>
          <p:cNvPr id="6" name="Tekstfelt 5">
            <a:extLst>
              <a:ext uri="{FF2B5EF4-FFF2-40B4-BE49-F238E27FC236}">
                <a16:creationId xmlns:a16="http://schemas.microsoft.com/office/drawing/2014/main" id="{58BC9EB8-98A5-4ED6-B48E-C6903CBC6EE2}"/>
              </a:ext>
            </a:extLst>
          </p:cNvPr>
          <p:cNvSpPr txBox="1"/>
          <p:nvPr/>
        </p:nvSpPr>
        <p:spPr>
          <a:xfrm>
            <a:off x="6096000" y="1977389"/>
            <a:ext cx="4572000" cy="369332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da-DK" b="1" cap="all" dirty="0" err="1">
                <a:solidFill>
                  <a:schemeClr val="bg1"/>
                </a:solidFill>
                <a:latin typeface="klavikalight"/>
              </a:rPr>
              <a:t>Vald</a:t>
            </a:r>
            <a:r>
              <a:rPr lang="da-DK" b="1" cap="all" dirty="0">
                <a:solidFill>
                  <a:schemeClr val="bg1"/>
                </a:solidFill>
                <a:latin typeface="klavikalight"/>
              </a:rPr>
              <a:t>. Poulsens VEJ</a:t>
            </a:r>
            <a:endParaRPr lang="da-DK" dirty="0">
              <a:solidFill>
                <a:schemeClr val="bg1"/>
              </a:solidFill>
            </a:endParaRP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89D7C64B-A8FA-45A3-AB01-6701F50BF9AB}"/>
              </a:ext>
            </a:extLst>
          </p:cNvPr>
          <p:cNvSpPr txBox="1"/>
          <p:nvPr/>
        </p:nvSpPr>
        <p:spPr>
          <a:xfrm>
            <a:off x="952499" y="4509969"/>
            <a:ext cx="4638675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da-DK" b="1" cap="all" dirty="0">
                <a:solidFill>
                  <a:schemeClr val="bg1"/>
                </a:solidFill>
                <a:latin typeface="klavikalight"/>
              </a:rPr>
              <a:t>Døesvej</a:t>
            </a:r>
            <a:endParaRPr lang="da-DK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492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kstfelt 17">
            <a:extLst>
              <a:ext uri="{FF2B5EF4-FFF2-40B4-BE49-F238E27FC236}">
                <a16:creationId xmlns:a16="http://schemas.microsoft.com/office/drawing/2014/main" id="{D2921B1F-84E8-49C2-BE1C-34FD644A0C38}"/>
              </a:ext>
            </a:extLst>
          </p:cNvPr>
          <p:cNvSpPr txBox="1"/>
          <p:nvPr/>
        </p:nvSpPr>
        <p:spPr>
          <a:xfrm>
            <a:off x="838200" y="1414562"/>
            <a:ext cx="7479227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da-DK" b="1" i="0">
                <a:effectLst/>
                <a:latin typeface="klavikalight"/>
              </a:rPr>
              <a:t>Introforløb</a:t>
            </a:r>
          </a:p>
          <a:p>
            <a:pPr algn="l"/>
            <a:endParaRPr lang="da-DK" b="1" i="0">
              <a:effectLst/>
              <a:latin typeface="klavikalight"/>
            </a:endParaRPr>
          </a:p>
          <a:p>
            <a:pPr algn="l"/>
            <a:r>
              <a:rPr lang="da-DK" b="1" i="0">
                <a:effectLst/>
                <a:latin typeface="klavikalight"/>
              </a:rPr>
              <a:t>Mekaniske og elektriske dele</a:t>
            </a:r>
          </a:p>
          <a:p>
            <a:pPr algn="l"/>
            <a:r>
              <a:rPr lang="da-DK" b="0" i="0">
                <a:effectLst/>
                <a:latin typeface="Exo 2"/>
              </a:rPr>
              <a:t>(styretøj, bremser, lys og lygter samt forskellige elektriske komponenter)</a:t>
            </a:r>
          </a:p>
          <a:p>
            <a:pPr algn="l"/>
            <a:endParaRPr lang="da-DK" b="0" i="0">
              <a:effectLst/>
              <a:latin typeface="Exo 2"/>
            </a:endParaRPr>
          </a:p>
          <a:p>
            <a:pPr algn="l"/>
            <a:r>
              <a:rPr lang="da-DK" b="1" i="0">
                <a:effectLst/>
                <a:latin typeface="klavikalight"/>
              </a:rPr>
              <a:t>Design og konstruktion</a:t>
            </a:r>
          </a:p>
          <a:p>
            <a:pPr algn="l"/>
            <a:r>
              <a:rPr lang="da-DK" b="0" i="0">
                <a:effectLst/>
                <a:latin typeface="Exo 2"/>
              </a:rPr>
              <a:t>(design af jeres eget køretøj –beregninger, teknikker)</a:t>
            </a:r>
          </a:p>
          <a:p>
            <a:pPr algn="l"/>
            <a:endParaRPr lang="da-DK" b="0" i="0">
              <a:effectLst/>
              <a:latin typeface="Exo 2"/>
            </a:endParaRPr>
          </a:p>
          <a:p>
            <a:pPr algn="l"/>
            <a:r>
              <a:rPr lang="da-DK" b="1" i="0">
                <a:effectLst/>
                <a:latin typeface="klavikalight"/>
              </a:rPr>
              <a:t>Banekørsel </a:t>
            </a:r>
            <a:r>
              <a:rPr lang="da-DK" b="0" i="0">
                <a:effectLst/>
                <a:latin typeface="Exo 2"/>
              </a:rPr>
              <a:t>(prøvekøres på testbane)</a:t>
            </a:r>
          </a:p>
          <a:p>
            <a:pPr algn="l"/>
            <a:endParaRPr lang="da-DK" b="0" i="0">
              <a:effectLst/>
              <a:latin typeface="Exo 2"/>
            </a:endParaRPr>
          </a:p>
          <a:p>
            <a:pPr algn="l"/>
            <a:r>
              <a:rPr lang="da-DK" b="1" i="0">
                <a:effectLst/>
                <a:latin typeface="klavikalight"/>
              </a:rPr>
              <a:t>Praktikuge</a:t>
            </a:r>
          </a:p>
          <a:p>
            <a:pPr algn="l"/>
            <a:endParaRPr lang="da-DK" b="1" i="0">
              <a:effectLst/>
              <a:latin typeface="klavikalight"/>
            </a:endParaRPr>
          </a:p>
          <a:p>
            <a:pPr algn="l"/>
            <a:r>
              <a:rPr lang="da-DK" b="1" i="0">
                <a:effectLst/>
                <a:latin typeface="klavikalight"/>
              </a:rPr>
              <a:t>Eksempler på fag (mix af teori og praktik):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>
                <a:effectLst/>
                <a:latin typeface="Exo 2"/>
              </a:rPr>
              <a:t>Arbejdspladskultur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>
                <a:effectLst/>
                <a:latin typeface="Exo 2"/>
              </a:rPr>
              <a:t>Praktikpladssøgning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>
                <a:effectLst/>
                <a:latin typeface="Exo 2"/>
              </a:rPr>
              <a:t>Faglig dokumentation og kommunikation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>
                <a:effectLst/>
                <a:latin typeface="Exo 2"/>
              </a:rPr>
              <a:t>Innovation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>
                <a:effectLst/>
                <a:latin typeface="Exo 2"/>
              </a:rPr>
              <a:t>Metodelære</a:t>
            </a:r>
            <a:endParaRPr lang="da-DK" b="0" i="0" dirty="0">
              <a:effectLst/>
              <a:latin typeface="Exo 2"/>
            </a:endParaRP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9AEA83FC-354E-4C05-A3FD-50707A5AAC99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1239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strike="noStrike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a-DK" dirty="0"/>
              <a:t>GF1 </a:t>
            </a:r>
            <a:r>
              <a:rPr lang="da-DK" dirty="0" err="1"/>
              <a:t>bastrupgaardvej</a:t>
            </a:r>
            <a:r>
              <a:rPr lang="da-DK" dirty="0"/>
              <a:t>: Bil, chauffør og lager </a:t>
            </a:r>
          </a:p>
        </p:txBody>
      </p:sp>
      <p:pic>
        <p:nvPicPr>
          <p:cNvPr id="4" name="Billede 3" descr="Et billede, der indeholder person, udendørs, mand, personer&#10;&#10;Automatisk genereret beskrivelse">
            <a:extLst>
              <a:ext uri="{FF2B5EF4-FFF2-40B4-BE49-F238E27FC236}">
                <a16:creationId xmlns:a16="http://schemas.microsoft.com/office/drawing/2014/main" id="{79616BFA-48AC-4442-A52C-51792D7F89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7363" y="2498655"/>
            <a:ext cx="2995665" cy="3994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2619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medier 2" title="Grundforlￃﾸb 1 - Bil, chauffￃﾸr og lager">
            <a:hlinkClick r:id="" action="ppaction://media"/>
            <a:extLst>
              <a:ext uri="{FF2B5EF4-FFF2-40B4-BE49-F238E27FC236}">
                <a16:creationId xmlns:a16="http://schemas.microsoft.com/office/drawing/2014/main" id="{A28DF9AB-8652-4503-8797-30F30078E18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13501"/>
            <a:ext cx="12240000" cy="688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495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medier 2" title="EUX Mekanikerelev pￃﾥ UCH">
            <a:hlinkClick r:id="" action="ppaction://media"/>
            <a:extLst>
              <a:ext uri="{FF2B5EF4-FFF2-40B4-BE49-F238E27FC236}">
                <a16:creationId xmlns:a16="http://schemas.microsoft.com/office/drawing/2014/main" id="{FEC4914C-E24B-453B-95D8-0A66C19F759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927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kstfelt 16">
            <a:extLst>
              <a:ext uri="{FF2B5EF4-FFF2-40B4-BE49-F238E27FC236}">
                <a16:creationId xmlns:a16="http://schemas.microsoft.com/office/drawing/2014/main" id="{E7A895B8-1467-4635-A072-B5B3968D42AA}"/>
              </a:ext>
            </a:extLst>
          </p:cNvPr>
          <p:cNvSpPr txBox="1"/>
          <p:nvPr/>
        </p:nvSpPr>
        <p:spPr>
          <a:xfrm>
            <a:off x="838200" y="1458208"/>
            <a:ext cx="6093994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da-DK" b="1" i="0" dirty="0">
                <a:effectLst/>
                <a:latin typeface="klavikalight"/>
              </a:rPr>
              <a:t>Introforløb</a:t>
            </a:r>
          </a:p>
          <a:p>
            <a:pPr algn="l"/>
            <a:endParaRPr lang="da-DK" b="0" i="0" dirty="0">
              <a:effectLst/>
              <a:latin typeface="klavikalight"/>
            </a:endParaRPr>
          </a:p>
          <a:p>
            <a:pPr algn="l"/>
            <a:r>
              <a:rPr lang="da-DK" b="1" i="0" dirty="0">
                <a:effectLst/>
                <a:latin typeface="klavikalight"/>
              </a:rPr>
              <a:t>Projekt Modulhus (planlægning, beregning og bygning af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Planlægning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dirty="0">
                <a:latin typeface="Exo 2"/>
              </a:rPr>
              <a:t>Beregning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Kreativitet og idéer omsættes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Huset bygge</a:t>
            </a:r>
            <a:r>
              <a:rPr lang="da-DK" dirty="0">
                <a:latin typeface="Exo 2"/>
              </a:rPr>
              <a:t>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Dokumentation, arbejdssedler </a:t>
            </a:r>
            <a:r>
              <a:rPr lang="da-DK" dirty="0">
                <a:latin typeface="Exo 2"/>
              </a:rPr>
              <a:t>mm.</a:t>
            </a:r>
            <a:endParaRPr lang="da-DK" b="0" i="0" dirty="0">
              <a:effectLst/>
              <a:latin typeface="Exo 2"/>
            </a:endParaRPr>
          </a:p>
          <a:p>
            <a:pPr algn="l"/>
            <a:endParaRPr lang="da-DK" b="0" i="0" dirty="0">
              <a:effectLst/>
              <a:latin typeface="Exo 2"/>
            </a:endParaRPr>
          </a:p>
          <a:p>
            <a:pPr algn="l"/>
            <a:r>
              <a:rPr lang="da-DK" b="1" i="0" dirty="0">
                <a:effectLst/>
                <a:latin typeface="klavikalight"/>
              </a:rPr>
              <a:t>Eksempler på fag (mix af teori og praktik)</a:t>
            </a:r>
            <a:endParaRPr lang="da-DK" b="1" dirty="0">
              <a:latin typeface="klavikalight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Introduktion til erhvervet</a:t>
            </a:r>
            <a:endParaRPr lang="da-DK" dirty="0">
              <a:latin typeface="Exo 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Dansk E eller C-niveau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Arbejdspladskultur</a:t>
            </a:r>
            <a:endParaRPr lang="da-DK" dirty="0">
              <a:latin typeface="Exo 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Praktikpladssøgning</a:t>
            </a:r>
            <a:endParaRPr lang="da-DK" dirty="0">
              <a:latin typeface="Exo 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Arbejdsplanlægning og samarbejde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Faglig dokumentation og kommunikation</a:t>
            </a:r>
            <a:endParaRPr lang="da-DK" dirty="0">
              <a:latin typeface="Exo 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Innovation og metodelære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00C2D216-9B88-480E-8F6D-2107CCFE585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4964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strike="noStrike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a-DK" dirty="0"/>
              <a:t>GF1 Døesvej: Byggeri, konstruktion og maleteknik</a:t>
            </a:r>
          </a:p>
        </p:txBody>
      </p:sp>
      <p:pic>
        <p:nvPicPr>
          <p:cNvPr id="7" name="Billede 6" descr="Et billede, der indeholder person, bygning, mand, sidder&#10;&#10;Automatisk genereret beskrivelse">
            <a:extLst>
              <a:ext uri="{FF2B5EF4-FFF2-40B4-BE49-F238E27FC236}">
                <a16:creationId xmlns:a16="http://schemas.microsoft.com/office/drawing/2014/main" id="{02CDE55B-D03F-4BC9-8453-FCDA453E176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654" y="3650375"/>
            <a:ext cx="4320000" cy="284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6312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medier 1" title="Grundforlￃﾸb 1 - Byggeri, konstruktion og maleteknik">
            <a:hlinkClick r:id="" action="ppaction://media"/>
            <a:extLst>
              <a:ext uri="{FF2B5EF4-FFF2-40B4-BE49-F238E27FC236}">
                <a16:creationId xmlns:a16="http://schemas.microsoft.com/office/drawing/2014/main" id="{8B8B0921-9368-4E38-ABFB-D44814A8695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426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medier 1" title="UCH EUX Tￃﾸmrer">
            <a:hlinkClick r:id="" action="ppaction://media"/>
            <a:extLst>
              <a:ext uri="{FF2B5EF4-FFF2-40B4-BE49-F238E27FC236}">
                <a16:creationId xmlns:a16="http://schemas.microsoft.com/office/drawing/2014/main" id="{A8C0BF50-0C03-43AD-8110-404C9C6B1E9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83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kstfelt 16">
            <a:extLst>
              <a:ext uri="{FF2B5EF4-FFF2-40B4-BE49-F238E27FC236}">
                <a16:creationId xmlns:a16="http://schemas.microsoft.com/office/drawing/2014/main" id="{73DEB32A-44D8-493E-8456-5A4436C2A05F}"/>
              </a:ext>
            </a:extLst>
          </p:cNvPr>
          <p:cNvSpPr txBox="1"/>
          <p:nvPr/>
        </p:nvSpPr>
        <p:spPr>
          <a:xfrm>
            <a:off x="838199" y="1392974"/>
            <a:ext cx="9833149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da-DK" b="1" i="0" dirty="0">
                <a:effectLst/>
                <a:latin typeface="klavikalight"/>
              </a:rPr>
              <a:t>Introforløb</a:t>
            </a:r>
            <a:r>
              <a:rPr lang="da-DK" b="0" i="0" dirty="0">
                <a:effectLst/>
                <a:latin typeface="Exo 2"/>
              </a:rPr>
              <a:t> </a:t>
            </a:r>
          </a:p>
          <a:p>
            <a:pPr algn="l"/>
            <a:endParaRPr lang="da-DK" dirty="0">
              <a:latin typeface="Exo 2"/>
            </a:endParaRPr>
          </a:p>
          <a:p>
            <a:r>
              <a:rPr lang="da-DK" b="1" i="0" dirty="0">
                <a:effectLst/>
                <a:latin typeface="klavikalight"/>
              </a:rPr>
              <a:t>Projekter</a:t>
            </a:r>
          </a:p>
          <a:p>
            <a:r>
              <a:rPr lang="da-DK" b="0" i="0" dirty="0">
                <a:effectLst/>
                <a:latin typeface="Exo 2"/>
              </a:rPr>
              <a:t>Hver dag starter med et morgenmøde, hvor dagens arbejde planlægges og der gives feedback og vejledning undervejs. </a:t>
            </a:r>
            <a:r>
              <a:rPr lang="da-DK" dirty="0">
                <a:latin typeface="Exo 2"/>
              </a:rPr>
              <a:t>Der arbejdes med forskellige projekter og emner, som leder hen mod de uddannelser du kan vælge bagefter</a:t>
            </a:r>
          </a:p>
          <a:p>
            <a:endParaRPr lang="da-DK" b="0" i="0" dirty="0">
              <a:effectLst/>
              <a:latin typeface="Exo 2"/>
            </a:endParaRPr>
          </a:p>
          <a:p>
            <a:r>
              <a:rPr lang="da-DK" b="1" i="0" dirty="0">
                <a:effectLst/>
                <a:latin typeface="klavikalight"/>
              </a:rPr>
              <a:t>Afsluttende projekt</a:t>
            </a:r>
          </a:p>
          <a:p>
            <a:r>
              <a:rPr lang="da-DK" dirty="0">
                <a:latin typeface="Exo 2"/>
              </a:rPr>
              <a:t>T</a:t>
            </a:r>
            <a:r>
              <a:rPr lang="da-DK" b="0" i="0" dirty="0">
                <a:effectLst/>
                <a:latin typeface="Exo 2"/>
              </a:rPr>
              <a:t>rykluftkanon, der kan skyde med skumfiduser</a:t>
            </a:r>
          </a:p>
          <a:p>
            <a:r>
              <a:rPr lang="da-DK" b="0" i="0" dirty="0">
                <a:effectLst/>
                <a:latin typeface="Exo 2"/>
              </a:rPr>
              <a:t> (testskydningskonkurrence)</a:t>
            </a:r>
          </a:p>
          <a:p>
            <a:endParaRPr lang="da-DK" b="0" i="0" dirty="0">
              <a:effectLst/>
              <a:latin typeface="Exo 2"/>
            </a:endParaRPr>
          </a:p>
          <a:p>
            <a:pPr algn="l"/>
            <a:r>
              <a:rPr lang="da-DK" b="1" i="0" dirty="0">
                <a:effectLst/>
                <a:latin typeface="klavikalight"/>
              </a:rPr>
              <a:t>Eksempler på fag (mix af teori og praktik)</a:t>
            </a:r>
            <a:endParaRPr lang="da-DK" b="1" dirty="0">
              <a:latin typeface="klavikalight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Introduktion til erhvervet</a:t>
            </a:r>
            <a:endParaRPr lang="da-DK" dirty="0">
              <a:latin typeface="Exo 2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Dansk E eller C-niveau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Praktikpladssøgning</a:t>
            </a:r>
            <a:endParaRPr lang="da-DK" dirty="0">
              <a:latin typeface="Exo 2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Faglig dokumentation og kommunikation</a:t>
            </a:r>
            <a:endParaRPr lang="da-DK" dirty="0">
              <a:latin typeface="Exo 2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Innovation</a:t>
            </a:r>
            <a:endParaRPr lang="da-DK" dirty="0">
              <a:latin typeface="Exo 2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Metodelære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6A7EC9E0-2227-42F7-B3A4-C42DE4C24BC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1239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strike="noStrike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a-DK" dirty="0"/>
              <a:t>GF1 </a:t>
            </a:r>
            <a:r>
              <a:rPr lang="da-DK" dirty="0" err="1"/>
              <a:t>Vald</a:t>
            </a:r>
            <a:r>
              <a:rPr lang="da-DK" dirty="0"/>
              <a:t>. Poulsens vej (Teknologicentret):</a:t>
            </a:r>
          </a:p>
          <a:p>
            <a:r>
              <a:rPr lang="da-DK" dirty="0"/>
              <a:t>Metal, strøm og mekanik</a:t>
            </a:r>
          </a:p>
        </p:txBody>
      </p:sp>
      <p:pic>
        <p:nvPicPr>
          <p:cNvPr id="3" name="Billede 2" descr="Et billede, der indeholder person, indendørs, mand, køkken&#10;&#10;Automatisk genereret beskrivelse">
            <a:extLst>
              <a:ext uri="{FF2B5EF4-FFF2-40B4-BE49-F238E27FC236}">
                <a16:creationId xmlns:a16="http://schemas.microsoft.com/office/drawing/2014/main" id="{680DCF62-C40F-477F-89B2-FFEDBA4602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026" y="3591287"/>
            <a:ext cx="432000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0645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medier 1" title="Grundforlￃﾸb 1 - Metal, strￃﾸm og robotteknologi">
            <a:hlinkClick r:id="" action="ppaction://media"/>
            <a:extLst>
              <a:ext uri="{FF2B5EF4-FFF2-40B4-BE49-F238E27FC236}">
                <a16:creationId xmlns:a16="http://schemas.microsoft.com/office/drawing/2014/main" id="{0D0BD08A-C7DD-4D2B-9F23-C260E2EEF13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271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kstfelt 5">
            <a:extLst>
              <a:ext uri="{FF2B5EF4-FFF2-40B4-BE49-F238E27FC236}">
                <a16:creationId xmlns:a16="http://schemas.microsoft.com/office/drawing/2014/main" id="{12C848E8-1DD9-4D32-91D6-54DA7A639C0E}"/>
              </a:ext>
            </a:extLst>
          </p:cNvPr>
          <p:cNvSpPr txBox="1"/>
          <p:nvPr/>
        </p:nvSpPr>
        <p:spPr>
          <a:xfrm>
            <a:off x="913331" y="1462014"/>
            <a:ext cx="6948237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a-DK" b="1" i="0" dirty="0">
                <a:effectLst/>
                <a:latin typeface="klavikalight"/>
              </a:rPr>
              <a:t>Introforlø</a:t>
            </a:r>
            <a:r>
              <a:rPr lang="da-DK" b="1" dirty="0">
                <a:latin typeface="klavikalight"/>
              </a:rPr>
              <a:t>b</a:t>
            </a:r>
            <a:endParaRPr lang="da-DK" b="1" i="0" dirty="0">
              <a:effectLst/>
              <a:latin typeface="klavikalight"/>
            </a:endParaRPr>
          </a:p>
          <a:p>
            <a:pPr algn="l"/>
            <a:endParaRPr lang="da-DK" b="0" i="0" dirty="0">
              <a:effectLst/>
              <a:latin typeface="Exo 2"/>
            </a:endParaRPr>
          </a:p>
          <a:p>
            <a:pPr algn="l"/>
            <a:r>
              <a:rPr lang="da-DK" b="1" i="0" dirty="0">
                <a:effectLst/>
                <a:latin typeface="klavikalight"/>
              </a:rPr>
              <a:t>Nøglen til det sunde liv</a:t>
            </a:r>
          </a:p>
          <a:p>
            <a:pPr algn="l"/>
            <a:r>
              <a:rPr lang="da-DK" b="0" i="0" dirty="0">
                <a:effectLst/>
                <a:latin typeface="Exo 2"/>
              </a:rPr>
              <a:t>(vær kreativ med sunde måltider kombineret med friske råvarer)</a:t>
            </a:r>
          </a:p>
          <a:p>
            <a:pPr algn="l"/>
            <a:endParaRPr lang="da-DK" b="0" i="0" dirty="0">
              <a:effectLst/>
              <a:latin typeface="Exo 2"/>
            </a:endParaRPr>
          </a:p>
          <a:p>
            <a:pPr algn="l"/>
            <a:r>
              <a:rPr lang="da-DK" b="1" i="0" dirty="0">
                <a:effectLst/>
                <a:latin typeface="klavikalight"/>
              </a:rPr>
              <a:t>Mad gør glad</a:t>
            </a:r>
          </a:p>
          <a:p>
            <a:pPr algn="l"/>
            <a:r>
              <a:rPr lang="da-DK" b="0" i="0" dirty="0">
                <a:effectLst/>
                <a:latin typeface="Exo 2"/>
              </a:rPr>
              <a:t>(åbning af restaurant eller butik</a:t>
            </a:r>
            <a:r>
              <a:rPr lang="da-DK" dirty="0">
                <a:latin typeface="Exo 2"/>
              </a:rPr>
              <a:t>)</a:t>
            </a:r>
          </a:p>
          <a:p>
            <a:pPr algn="l"/>
            <a:endParaRPr lang="da-DK" b="0" i="0" dirty="0">
              <a:effectLst/>
              <a:latin typeface="Exo 2"/>
            </a:endParaRPr>
          </a:p>
          <a:p>
            <a:pPr algn="l"/>
            <a:r>
              <a:rPr lang="da-DK" b="1" i="0" dirty="0">
                <a:effectLst/>
                <a:latin typeface="klavikalight"/>
              </a:rPr>
              <a:t>Madteatret</a:t>
            </a:r>
          </a:p>
          <a:p>
            <a:pPr algn="l"/>
            <a:r>
              <a:rPr lang="da-DK" b="0" i="0" dirty="0">
                <a:effectLst/>
                <a:latin typeface="Exo 2"/>
              </a:rPr>
              <a:t>(det store fødevaremarked</a:t>
            </a:r>
            <a:r>
              <a:rPr lang="da-DK" dirty="0">
                <a:latin typeface="Exo 2"/>
              </a:rPr>
              <a:t>)</a:t>
            </a:r>
          </a:p>
          <a:p>
            <a:pPr algn="l"/>
            <a:endParaRPr lang="da-DK" dirty="0">
              <a:latin typeface="Exo 2"/>
            </a:endParaRPr>
          </a:p>
          <a:p>
            <a:pPr algn="l"/>
            <a:r>
              <a:rPr lang="da-DK" b="1" i="0" dirty="0">
                <a:effectLst/>
                <a:latin typeface="klavikalight"/>
              </a:rPr>
              <a:t>Eksempler på fag (mix af teori og praktik)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Introduktion til erhvervet</a:t>
            </a:r>
            <a:endParaRPr lang="da-DK" dirty="0">
              <a:latin typeface="Exo 2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Dansk E eller C-niveau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Praktikpladssøgning</a:t>
            </a:r>
            <a:endParaRPr lang="da-DK" dirty="0">
              <a:latin typeface="Exo 2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Metodelære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a-DK" b="0" i="0" dirty="0">
                <a:effectLst/>
                <a:latin typeface="Exo 2"/>
              </a:rPr>
              <a:t>Faglig dokumentation og kommunikation</a:t>
            </a:r>
            <a:endParaRPr lang="da-DK" dirty="0">
              <a:latin typeface="Exo 2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7343D58F-EDD7-41CD-8653-E69A254A1AD9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1239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strike="noStrike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a-DK" dirty="0"/>
              <a:t>GF1 på Døesvej (Fødevarer):</a:t>
            </a:r>
          </a:p>
          <a:p>
            <a:r>
              <a:rPr lang="da-DK" dirty="0"/>
              <a:t>maduniverset</a:t>
            </a:r>
          </a:p>
        </p:txBody>
      </p:sp>
      <p:pic>
        <p:nvPicPr>
          <p:cNvPr id="3" name="Billede 2" descr="Et billede, der indeholder indendørs, bord, person, loft&#10;&#10;Automatisk genereret beskrivelse">
            <a:extLst>
              <a:ext uri="{FF2B5EF4-FFF2-40B4-BE49-F238E27FC236}">
                <a16:creationId xmlns:a16="http://schemas.microsoft.com/office/drawing/2014/main" id="{83AD31C0-15C1-488C-9B54-88BA5214FB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171" y="3612875"/>
            <a:ext cx="432000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317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medier 1" title="Grundforlￃﾸb 1 - maduniverset - god mad med gode rￃﾥvarer">
            <a:hlinkClick r:id="" action="ppaction://media"/>
            <a:extLst>
              <a:ext uri="{FF2B5EF4-FFF2-40B4-BE49-F238E27FC236}">
                <a16:creationId xmlns:a16="http://schemas.microsoft.com/office/drawing/2014/main" id="{646F2843-C545-459B-A1F6-55DE4A897A0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048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medier 2" title="UCH Gastronom - kok">
            <a:hlinkClick r:id="" action="ppaction://media"/>
            <a:extLst>
              <a:ext uri="{FF2B5EF4-FFF2-40B4-BE49-F238E27FC236}">
                <a16:creationId xmlns:a16="http://schemas.microsoft.com/office/drawing/2014/main" id="{9A8C556A-BB8E-4569-A973-1627A7B8634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263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661741" y="2846260"/>
            <a:ext cx="10595144" cy="265789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a-DK" dirty="0"/>
              <a:t>Fagene på Grundforløb 2 er forskellige fra uddannelse til uddannelse, fælles er</a:t>
            </a:r>
          </a:p>
          <a:p>
            <a:pPr marL="0" indent="0">
              <a:buNone/>
            </a:pPr>
            <a:endParaRPr lang="da-DK" dirty="0"/>
          </a:p>
          <a:p>
            <a:pPr lvl="1"/>
            <a:r>
              <a:rPr lang="da-DK" sz="2200" dirty="0"/>
              <a:t>Uddannelsesspecifikke fag (teori og praktik): 5-12 uger</a:t>
            </a:r>
          </a:p>
          <a:p>
            <a:pPr marL="457200" lvl="1" indent="0">
              <a:buNone/>
            </a:pPr>
            <a:endParaRPr lang="da-DK" sz="2200" dirty="0"/>
          </a:p>
          <a:p>
            <a:pPr lvl="1"/>
            <a:r>
              <a:rPr lang="da-DK" sz="2200" dirty="0"/>
              <a:t>Grundfag: Fag på F-E-D-C niveau: 4-15 uger</a:t>
            </a:r>
          </a:p>
          <a:p>
            <a:pPr marL="457200" lvl="1" indent="0">
              <a:buNone/>
            </a:pPr>
            <a:endParaRPr lang="da-DK" sz="2200" dirty="0"/>
          </a:p>
          <a:p>
            <a:pPr lvl="1"/>
            <a:r>
              <a:rPr lang="da-DK" sz="2200" dirty="0"/>
              <a:t>Evt. valgfag (grundfag, støttefag, certifikatfag)</a:t>
            </a:r>
          </a:p>
          <a:p>
            <a:pPr marL="342900" lvl="1" indent="0">
              <a:buNone/>
            </a:pPr>
            <a:endParaRPr lang="da-DK" dirty="0"/>
          </a:p>
        </p:txBody>
      </p:sp>
      <p:sp>
        <p:nvSpPr>
          <p:cNvPr id="7" name="Titel 1"/>
          <p:cNvSpPr txBox="1">
            <a:spLocks/>
          </p:cNvSpPr>
          <p:nvPr/>
        </p:nvSpPr>
        <p:spPr>
          <a:xfrm>
            <a:off x="661741" y="593055"/>
            <a:ext cx="9829801" cy="13789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strike="noStrike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a-DK" sz="3600" dirty="0"/>
              <a:t/>
            </a:r>
            <a:br>
              <a:rPr lang="da-DK" sz="3600" dirty="0"/>
            </a:br>
            <a:r>
              <a:rPr lang="da-DK" sz="2000" b="0" dirty="0"/>
              <a:t>EUD/EUX fortsættelse efter GF1 eller med start direkte på </a:t>
            </a:r>
            <a:endParaRPr lang="da-DK" sz="2200" b="0" dirty="0"/>
          </a:p>
          <a:p>
            <a:r>
              <a:rPr lang="da-DK" sz="3400" dirty="0"/>
              <a:t/>
            </a:r>
            <a:br>
              <a:rPr lang="da-DK" sz="3400" dirty="0"/>
            </a:br>
            <a:r>
              <a:rPr lang="da-DK" sz="3400" dirty="0" err="1"/>
              <a:t>GRUNDFORLøb</a:t>
            </a:r>
            <a:r>
              <a:rPr lang="da-DK" sz="3400" dirty="0"/>
              <a:t> 2 / GF2 (20 UGER):</a:t>
            </a:r>
          </a:p>
        </p:txBody>
      </p:sp>
    </p:spTree>
    <p:extLst>
      <p:ext uri="{BB962C8B-B14F-4D97-AF65-F5344CB8AC3E}">
        <p14:creationId xmlns:p14="http://schemas.microsoft.com/office/powerpoint/2010/main" val="17924774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dsholder til slidenummer 6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pPr algn="r">
              <a:defRPr/>
            </a:pPr>
            <a:fld id="{6C6A9D45-C409-4F24-BCDB-72520302D56A}" type="slidenum">
              <a:rPr lang="da-DK" sz="1200">
                <a:solidFill>
                  <a:prstClr val="black">
                    <a:tint val="75000"/>
                  </a:prstClr>
                </a:solidFill>
                <a:latin typeface="Calibri"/>
              </a:rPr>
              <a:pPr algn="r">
                <a:defRPr/>
              </a:pPr>
              <a:t>19</a:t>
            </a:fld>
            <a:endParaRPr lang="da-DK" sz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3" name="Billed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5254" y="2993580"/>
            <a:ext cx="2345862" cy="1707869"/>
          </a:xfrm>
          <a:prstGeom prst="rect">
            <a:avLst/>
          </a:prstGeom>
        </p:spPr>
      </p:pic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17585" y="617116"/>
            <a:ext cx="9946257" cy="1325563"/>
          </a:xfrm>
        </p:spPr>
        <p:txBody>
          <a:bodyPr>
            <a:normAutofit/>
          </a:bodyPr>
          <a:lstStyle/>
          <a:p>
            <a:r>
              <a:rPr lang="da-DK" dirty="0"/>
              <a:t>EUX = Erhvervsfaglig studentereksamen</a:t>
            </a:r>
          </a:p>
        </p:txBody>
      </p:sp>
      <p:sp>
        <p:nvSpPr>
          <p:cNvPr id="5" name="Tekstfelt 4"/>
          <p:cNvSpPr txBox="1"/>
          <p:nvPr/>
        </p:nvSpPr>
        <p:spPr>
          <a:xfrm>
            <a:off x="580624" y="2336250"/>
            <a:ext cx="48453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b="1" dirty="0"/>
              <a:t>EUX Business - studieår</a:t>
            </a:r>
            <a:r>
              <a:rPr lang="da-DK" dirty="0"/>
              <a:t>	</a:t>
            </a:r>
            <a:endParaRPr lang="da-DK" b="1" dirty="0"/>
          </a:p>
          <a:p>
            <a:r>
              <a:rPr lang="da-DK" b="1" dirty="0"/>
              <a:t>(kontor, </a:t>
            </a:r>
            <a:r>
              <a:rPr lang="da-DK" b="1" dirty="0" err="1"/>
              <a:t>detail</a:t>
            </a:r>
            <a:r>
              <a:rPr lang="da-DK" b="1" dirty="0"/>
              <a:t>, handel)</a:t>
            </a:r>
          </a:p>
          <a:p>
            <a:r>
              <a:rPr lang="da-DK" b="1" dirty="0"/>
              <a:t>		 </a:t>
            </a:r>
          </a:p>
          <a:p>
            <a:r>
              <a:rPr lang="da-DK" dirty="0"/>
              <a:t>Dansk A				</a:t>
            </a:r>
          </a:p>
          <a:p>
            <a:r>
              <a:rPr lang="da-DK" dirty="0"/>
              <a:t>Engelsk B		</a:t>
            </a:r>
          </a:p>
          <a:p>
            <a:r>
              <a:rPr lang="da-DK" dirty="0"/>
              <a:t>Informatik B			</a:t>
            </a:r>
          </a:p>
          <a:p>
            <a:r>
              <a:rPr lang="da-DK" dirty="0"/>
              <a:t>Afsætning B		</a:t>
            </a:r>
          </a:p>
          <a:p>
            <a:r>
              <a:rPr lang="da-DK" dirty="0"/>
              <a:t>					</a:t>
            </a:r>
          </a:p>
          <a:p>
            <a:r>
              <a:rPr lang="da-DK" dirty="0"/>
              <a:t>Samfundsfag B </a:t>
            </a:r>
            <a:r>
              <a:rPr lang="da-DK" i="1" dirty="0"/>
              <a:t>eller	</a:t>
            </a:r>
          </a:p>
          <a:p>
            <a:r>
              <a:rPr lang="da-DK" dirty="0"/>
              <a:t>Innovation C og Psykologi C</a:t>
            </a:r>
          </a:p>
          <a:p>
            <a:endParaRPr lang="da-DK" dirty="0"/>
          </a:p>
          <a:p>
            <a:r>
              <a:rPr lang="da-DK" dirty="0"/>
              <a:t>Virksomhedsøkonomi B / Matematik B</a:t>
            </a:r>
          </a:p>
          <a:p>
            <a:r>
              <a:rPr lang="da-DK" dirty="0"/>
              <a:t>Erhvervsjura C / Tysk C			</a:t>
            </a:r>
            <a:endParaRPr lang="da-DK" u="sng" dirty="0"/>
          </a:p>
          <a:p>
            <a:endParaRPr lang="da-DK" dirty="0"/>
          </a:p>
          <a:p>
            <a:endParaRPr lang="da-DK" dirty="0"/>
          </a:p>
          <a:p>
            <a:endParaRPr lang="da-DK" dirty="0"/>
          </a:p>
        </p:txBody>
      </p:sp>
      <p:sp>
        <p:nvSpPr>
          <p:cNvPr id="6" name="Tekstfelt 5"/>
          <p:cNvSpPr txBox="1"/>
          <p:nvPr/>
        </p:nvSpPr>
        <p:spPr>
          <a:xfrm>
            <a:off x="517585" y="1499912"/>
            <a:ext cx="8617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i="1" dirty="0"/>
              <a:t>Én uddannelse, to verdener, flere muligheder……….</a:t>
            </a:r>
          </a:p>
        </p:txBody>
      </p:sp>
      <p:sp>
        <p:nvSpPr>
          <p:cNvPr id="8" name="Tekstfelt 7"/>
          <p:cNvSpPr txBox="1"/>
          <p:nvPr/>
        </p:nvSpPr>
        <p:spPr>
          <a:xfrm>
            <a:off x="7684587" y="2291595"/>
            <a:ext cx="45952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b="1" dirty="0"/>
              <a:t>EUX Tech</a:t>
            </a:r>
          </a:p>
          <a:p>
            <a:r>
              <a:rPr lang="da-DK" b="1" dirty="0"/>
              <a:t>(fx tømrer, personvognsmekaniker, elektriker, ernæringsassistent, gastronom, bager/konditor……)</a:t>
            </a:r>
          </a:p>
          <a:p>
            <a:endParaRPr lang="da-DK" b="1" dirty="0"/>
          </a:p>
          <a:p>
            <a:r>
              <a:rPr lang="da-DK" dirty="0"/>
              <a:t>Dansk A	</a:t>
            </a:r>
          </a:p>
          <a:p>
            <a:r>
              <a:rPr lang="da-DK" dirty="0"/>
              <a:t>Engelsk B</a:t>
            </a:r>
          </a:p>
          <a:p>
            <a:r>
              <a:rPr lang="da-DK" dirty="0"/>
              <a:t>Samfundsfag C</a:t>
            </a:r>
          </a:p>
          <a:p>
            <a:r>
              <a:rPr lang="da-DK" dirty="0"/>
              <a:t>Matematik B (A)</a:t>
            </a:r>
          </a:p>
          <a:p>
            <a:r>
              <a:rPr lang="da-DK" dirty="0"/>
              <a:t>					</a:t>
            </a:r>
          </a:p>
          <a:p>
            <a:r>
              <a:rPr lang="da-DK" dirty="0"/>
              <a:t>Fysik B</a:t>
            </a:r>
            <a:endParaRPr lang="da-DK" i="1" dirty="0"/>
          </a:p>
          <a:p>
            <a:r>
              <a:rPr lang="da-DK" dirty="0"/>
              <a:t>Kemi C</a:t>
            </a:r>
          </a:p>
          <a:p>
            <a:r>
              <a:rPr lang="da-DK" dirty="0"/>
              <a:t>Teknologi B</a:t>
            </a:r>
          </a:p>
          <a:p>
            <a:r>
              <a:rPr lang="da-DK" dirty="0"/>
              <a:t>Teknikfag B</a:t>
            </a:r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9840191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838200" y="1690688"/>
            <a:ext cx="8654143" cy="4351338"/>
          </a:xfrm>
        </p:spPr>
        <p:txBody>
          <a:bodyPr/>
          <a:lstStyle/>
          <a:p>
            <a:r>
              <a:rPr lang="da-DK" dirty="0"/>
              <a:t>Motiveret</a:t>
            </a:r>
          </a:p>
          <a:p>
            <a:r>
              <a:rPr lang="da-DK" dirty="0"/>
              <a:t>Indstillet på at deltage seriøst i undervisningen</a:t>
            </a:r>
          </a:p>
          <a:p>
            <a:r>
              <a:rPr lang="da-DK" dirty="0"/>
              <a:t>Kan forstå nødvendigheden i at lave hjemmearbejde</a:t>
            </a:r>
          </a:p>
          <a:p>
            <a:r>
              <a:rPr lang="da-DK" dirty="0"/>
              <a:t>Har de nødvendige kompetencer til at deltage i undervisningen</a:t>
            </a:r>
          </a:p>
          <a:p>
            <a:r>
              <a:rPr lang="da-DK" dirty="0"/>
              <a:t>Vil selv - ikke mors/ fars ønske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9A6526D9-FD18-421D-8B26-D0939BF126FA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1239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strike="noStrike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a-DK" dirty="0"/>
              <a:t>Eux – krav til eleven</a:t>
            </a:r>
          </a:p>
        </p:txBody>
      </p:sp>
    </p:spTree>
    <p:extLst>
      <p:ext uri="{BB962C8B-B14F-4D97-AF65-F5344CB8AC3E}">
        <p14:creationId xmlns:p14="http://schemas.microsoft.com/office/powerpoint/2010/main" val="35438742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felt 4"/>
          <p:cNvSpPr txBox="1"/>
          <p:nvPr/>
        </p:nvSpPr>
        <p:spPr>
          <a:xfrm>
            <a:off x="544494" y="519793"/>
            <a:ext cx="461499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400" b="1" dirty="0"/>
              <a:t>ADGANGSKRAV: </a:t>
            </a:r>
          </a:p>
          <a:p>
            <a:r>
              <a:rPr lang="da-DK" sz="2400" dirty="0"/>
              <a:t>02 i dansk og matematik</a:t>
            </a:r>
          </a:p>
          <a:p>
            <a:endParaRPr lang="da-DK" sz="2800" b="1" dirty="0"/>
          </a:p>
          <a:p>
            <a:endParaRPr lang="da-DK" sz="2800" b="1" dirty="0"/>
          </a:p>
          <a:p>
            <a:r>
              <a:rPr lang="da-DK" sz="2400" b="1" dirty="0"/>
              <a:t>OVERGANGSKRAV:</a:t>
            </a:r>
            <a:r>
              <a:rPr lang="da-DK" sz="2800" b="1" dirty="0"/>
              <a:t> </a:t>
            </a:r>
          </a:p>
          <a:p>
            <a:r>
              <a:rPr lang="da-DK" sz="2400" dirty="0"/>
              <a:t>Afhænger af uddannelsen</a:t>
            </a:r>
          </a:p>
          <a:p>
            <a:r>
              <a:rPr lang="da-DK" sz="2400" i="1" dirty="0"/>
              <a:t>(- måske 10. kl. først?)</a:t>
            </a:r>
          </a:p>
          <a:p>
            <a:endParaRPr lang="da-DK" sz="2800" b="1" dirty="0"/>
          </a:p>
        </p:txBody>
      </p:sp>
      <p:pic>
        <p:nvPicPr>
          <p:cNvPr id="2" name="Billede 1">
            <a:extLst>
              <a:ext uri="{FF2B5EF4-FFF2-40B4-BE49-F238E27FC236}">
                <a16:creationId xmlns:a16="http://schemas.microsoft.com/office/drawing/2014/main" id="{3BFD49E7-3FF3-424F-8D46-FC66A757F4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5886" y="411060"/>
            <a:ext cx="4580956" cy="6186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7932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1548" y="327010"/>
            <a:ext cx="10870721" cy="579740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r>
              <a:rPr lang="da-DK" sz="2800" b="1" dirty="0"/>
              <a:t>Ansøgning og svar: elektronisk</a:t>
            </a:r>
          </a:p>
          <a:p>
            <a:pPr marL="0" indent="0">
              <a:buNone/>
            </a:pPr>
            <a:endParaRPr lang="da-DK" sz="1800" dirty="0"/>
          </a:p>
        </p:txBody>
      </p:sp>
      <p:pic>
        <p:nvPicPr>
          <p:cNvPr id="1026" name="Picture 2" descr="skillsima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-19150013"/>
            <a:ext cx="4543426" cy="382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Billede 4"/>
          <p:cNvPicPr>
            <a:picLocks noChangeAspect="1"/>
          </p:cNvPicPr>
          <p:nvPr/>
        </p:nvPicPr>
        <p:blipFill rotWithShape="1">
          <a:blip r:embed="rId3"/>
          <a:srcRect l="11242" t="4360" r="12897" b="45004"/>
          <a:stretch/>
        </p:blipFill>
        <p:spPr>
          <a:xfrm>
            <a:off x="973446" y="1260471"/>
            <a:ext cx="6522520" cy="2448910"/>
          </a:xfrm>
          <a:prstGeom prst="rect">
            <a:avLst/>
          </a:prstGeom>
        </p:spPr>
      </p:pic>
      <p:pic>
        <p:nvPicPr>
          <p:cNvPr id="4" name="Billede 3"/>
          <p:cNvPicPr>
            <a:picLocks noChangeAspect="1"/>
          </p:cNvPicPr>
          <p:nvPr/>
        </p:nvPicPr>
        <p:blipFill rotWithShape="1">
          <a:blip r:embed="rId4"/>
          <a:srcRect l="-69" t="-175" r="16690" b="38505"/>
          <a:stretch/>
        </p:blipFill>
        <p:spPr>
          <a:xfrm>
            <a:off x="4669051" y="3709381"/>
            <a:ext cx="7293346" cy="3034370"/>
          </a:xfrm>
          <a:prstGeom prst="rect">
            <a:avLst/>
          </a:prstGeom>
        </p:spPr>
      </p:pic>
      <p:sp>
        <p:nvSpPr>
          <p:cNvPr id="6" name="Tekstfelt 5"/>
          <p:cNvSpPr txBox="1"/>
          <p:nvPr/>
        </p:nvSpPr>
        <p:spPr>
          <a:xfrm>
            <a:off x="451548" y="1358562"/>
            <a:ext cx="689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600" b="1" dirty="0"/>
              <a:t>1.</a:t>
            </a:r>
          </a:p>
        </p:txBody>
      </p:sp>
      <p:sp>
        <p:nvSpPr>
          <p:cNvPr id="9" name="Tekstfelt 8"/>
          <p:cNvSpPr txBox="1"/>
          <p:nvPr/>
        </p:nvSpPr>
        <p:spPr>
          <a:xfrm>
            <a:off x="4028923" y="3855067"/>
            <a:ext cx="640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600" b="1" dirty="0"/>
              <a:t>2.</a:t>
            </a:r>
          </a:p>
        </p:txBody>
      </p:sp>
    </p:spTree>
    <p:extLst>
      <p:ext uri="{BB962C8B-B14F-4D97-AF65-F5344CB8AC3E}">
        <p14:creationId xmlns:p14="http://schemas.microsoft.com/office/powerpoint/2010/main" val="37902281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/>
          <p:cNvSpPr/>
          <p:nvPr/>
        </p:nvSpPr>
        <p:spPr>
          <a:xfrm>
            <a:off x="3048000" y="310583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a-DK" dirty="0">
                <a:hlinkClick r:id="rId2"/>
              </a:rPr>
              <a:t>https://www.dropbox.com/s/vijti7lrd3fl61v/Sk%C3%A6rmbill</a:t>
            </a:r>
            <a:endParaRPr lang="da-DK" dirty="0"/>
          </a:p>
          <a:p>
            <a:r>
              <a:rPr lang="da-DK" dirty="0">
                <a:hlinkClick r:id="rId2"/>
              </a:rPr>
              <a:t>ede%202019-11-15%2012.04.11.png?dl=0</a:t>
            </a:r>
            <a:endParaRPr lang="da-DK" dirty="0"/>
          </a:p>
        </p:txBody>
      </p:sp>
      <p:pic>
        <p:nvPicPr>
          <p:cNvPr id="4" name="Billed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02" y="1009244"/>
            <a:ext cx="9358009" cy="5848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3805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83079" y="379562"/>
            <a:ext cx="10870721" cy="626981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endParaRPr lang="da-DK" sz="2800" b="1" dirty="0"/>
          </a:p>
          <a:p>
            <a:pPr marL="0" indent="0">
              <a:buNone/>
            </a:pPr>
            <a:endParaRPr lang="da-DK" sz="2800" b="1" dirty="0"/>
          </a:p>
          <a:p>
            <a:pPr marL="0" indent="0">
              <a:buNone/>
            </a:pPr>
            <a:r>
              <a:rPr lang="da-DK" sz="2800" dirty="0"/>
              <a:t>Uddannelser på UCH med skolepraktik</a:t>
            </a:r>
          </a:p>
          <a:p>
            <a:pPr marL="0" indent="0">
              <a:buNone/>
            </a:pPr>
            <a:endParaRPr lang="da-DK" sz="2800" dirty="0"/>
          </a:p>
          <a:p>
            <a:pPr lvl="2"/>
            <a:r>
              <a:rPr lang="da-DK" sz="2400" dirty="0"/>
              <a:t>Tømrer</a:t>
            </a:r>
          </a:p>
          <a:p>
            <a:pPr lvl="2"/>
            <a:r>
              <a:rPr lang="da-DK" sz="2400" dirty="0"/>
              <a:t>Bygningsmaler</a:t>
            </a:r>
          </a:p>
          <a:p>
            <a:pPr lvl="2"/>
            <a:r>
              <a:rPr lang="da-DK" sz="2400" dirty="0"/>
              <a:t>Personvognsmekaniker</a:t>
            </a:r>
          </a:p>
          <a:p>
            <a:pPr lvl="2"/>
            <a:r>
              <a:rPr lang="da-DK" sz="2400" dirty="0"/>
              <a:t>Gourmetslagter</a:t>
            </a:r>
          </a:p>
          <a:p>
            <a:pPr lvl="2"/>
            <a:r>
              <a:rPr lang="da-DK" sz="2400" dirty="0"/>
              <a:t>Gastronom</a:t>
            </a:r>
          </a:p>
          <a:p>
            <a:pPr lvl="2"/>
            <a:r>
              <a:rPr lang="da-DK" sz="2400" dirty="0"/>
              <a:t>Ernæringsassistent </a:t>
            </a:r>
          </a:p>
          <a:p>
            <a:pPr lvl="2"/>
            <a:r>
              <a:rPr lang="da-DK" sz="2400" dirty="0"/>
              <a:t>Lager- og terminaluddannelsen</a:t>
            </a:r>
          </a:p>
          <a:p>
            <a:pPr lvl="2"/>
            <a:r>
              <a:rPr lang="da-DK" sz="2400" dirty="0"/>
              <a:t>Teknisk Designer</a:t>
            </a:r>
          </a:p>
          <a:p>
            <a:pPr lvl="2"/>
            <a:r>
              <a:rPr lang="da-DK" sz="2400" dirty="0"/>
              <a:t>Kontoruddannelse</a:t>
            </a:r>
          </a:p>
          <a:p>
            <a:pPr lvl="2"/>
            <a:r>
              <a:rPr lang="da-DK" sz="2400" dirty="0"/>
              <a:t>Detailhandelsuddannelse</a:t>
            </a:r>
            <a:endParaRPr lang="da-DK" sz="2400" dirty="0">
              <a:effectLst/>
            </a:endParaRPr>
          </a:p>
        </p:txBody>
      </p:sp>
      <p:sp>
        <p:nvSpPr>
          <p:cNvPr id="4" name="Titel 1"/>
          <p:cNvSpPr txBox="1">
            <a:spLocks/>
          </p:cNvSpPr>
          <p:nvPr/>
        </p:nvSpPr>
        <p:spPr>
          <a:xfrm>
            <a:off x="483079" y="624340"/>
            <a:ext cx="10594224" cy="13789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strike="noStrike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a-DK" sz="2800" dirty="0"/>
              <a:t>Skolepraktikmuligheden – din uddannelsesgaranti:</a:t>
            </a:r>
          </a:p>
        </p:txBody>
      </p:sp>
    </p:spTree>
    <p:extLst>
      <p:ext uri="{BB962C8B-B14F-4D97-AF65-F5344CB8AC3E}">
        <p14:creationId xmlns:p14="http://schemas.microsoft.com/office/powerpoint/2010/main" val="3362189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83079" y="379562"/>
            <a:ext cx="10870721" cy="626981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endParaRPr lang="da-DK" sz="2800" b="1" dirty="0"/>
          </a:p>
          <a:p>
            <a:pPr marL="0" indent="0">
              <a:buNone/>
            </a:pPr>
            <a:endParaRPr lang="da-DK" sz="2800" b="1" dirty="0"/>
          </a:p>
          <a:p>
            <a:pPr marL="0" indent="0">
              <a:buNone/>
            </a:pPr>
            <a:r>
              <a:rPr lang="da-DK" sz="2800" dirty="0"/>
              <a:t>Uddannelser på UCH med skolepraktik</a:t>
            </a:r>
          </a:p>
          <a:p>
            <a:pPr marL="0" indent="0">
              <a:buNone/>
            </a:pPr>
            <a:endParaRPr lang="da-DK" sz="2800" dirty="0"/>
          </a:p>
          <a:p>
            <a:pPr lvl="2"/>
            <a:r>
              <a:rPr lang="da-DK" sz="2400" dirty="0"/>
              <a:t>Tømrer</a:t>
            </a:r>
          </a:p>
          <a:p>
            <a:pPr lvl="2"/>
            <a:r>
              <a:rPr lang="da-DK" sz="2400" dirty="0"/>
              <a:t>Bygningsmaler</a:t>
            </a:r>
          </a:p>
          <a:p>
            <a:pPr lvl="2"/>
            <a:r>
              <a:rPr lang="da-DK" sz="2400" dirty="0"/>
              <a:t>Personvognsmekaniker</a:t>
            </a:r>
          </a:p>
          <a:p>
            <a:pPr lvl="2"/>
            <a:r>
              <a:rPr lang="da-DK" sz="2400" dirty="0"/>
              <a:t>Gourmetslagter</a:t>
            </a:r>
          </a:p>
          <a:p>
            <a:pPr lvl="2"/>
            <a:r>
              <a:rPr lang="da-DK" sz="2400" dirty="0"/>
              <a:t>Gastronom</a:t>
            </a:r>
          </a:p>
          <a:p>
            <a:pPr lvl="2"/>
            <a:r>
              <a:rPr lang="da-DK" sz="2400" dirty="0"/>
              <a:t>Ernæringsassistent </a:t>
            </a:r>
          </a:p>
          <a:p>
            <a:pPr lvl="2"/>
            <a:r>
              <a:rPr lang="da-DK" sz="2400" dirty="0"/>
              <a:t>Lager- og terminaluddannelsen</a:t>
            </a:r>
          </a:p>
          <a:p>
            <a:pPr lvl="2"/>
            <a:r>
              <a:rPr lang="da-DK" sz="2400" dirty="0"/>
              <a:t>Teknisk Designer</a:t>
            </a:r>
          </a:p>
          <a:p>
            <a:pPr lvl="2"/>
            <a:r>
              <a:rPr lang="da-DK" sz="2400" dirty="0"/>
              <a:t>Kontoruddannelse</a:t>
            </a:r>
          </a:p>
          <a:p>
            <a:pPr lvl="2"/>
            <a:r>
              <a:rPr lang="da-DK" sz="2400" dirty="0"/>
              <a:t>Detailhandelsuddannelse</a:t>
            </a:r>
            <a:endParaRPr lang="da-DK" sz="2400" dirty="0">
              <a:effectLst/>
            </a:endParaRPr>
          </a:p>
        </p:txBody>
      </p:sp>
      <p:sp>
        <p:nvSpPr>
          <p:cNvPr id="4" name="Titel 1"/>
          <p:cNvSpPr txBox="1">
            <a:spLocks/>
          </p:cNvSpPr>
          <p:nvPr/>
        </p:nvSpPr>
        <p:spPr>
          <a:xfrm>
            <a:off x="483079" y="624340"/>
            <a:ext cx="10594224" cy="13789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strike="noStrike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a-DK" sz="2800" dirty="0"/>
              <a:t>Skolepraktikmuligheden – din uddannelsesgaranti:</a:t>
            </a:r>
          </a:p>
        </p:txBody>
      </p:sp>
    </p:spTree>
    <p:extLst>
      <p:ext uri="{BB962C8B-B14F-4D97-AF65-F5344CB8AC3E}">
        <p14:creationId xmlns:p14="http://schemas.microsoft.com/office/powerpoint/2010/main" val="12370032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 1"/>
          <p:cNvGraphicFramePr>
            <a:graphicFrameLocks noGrp="1"/>
          </p:cNvGraphicFramePr>
          <p:nvPr/>
        </p:nvGraphicFramePr>
        <p:xfrm>
          <a:off x="272218" y="1496018"/>
          <a:ext cx="11196535" cy="40058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9307">
                  <a:extLst>
                    <a:ext uri="{9D8B030D-6E8A-4147-A177-3AD203B41FA5}">
                      <a16:colId xmlns:a16="http://schemas.microsoft.com/office/drawing/2014/main" val="1969701065"/>
                    </a:ext>
                  </a:extLst>
                </a:gridCol>
                <a:gridCol w="2239307">
                  <a:extLst>
                    <a:ext uri="{9D8B030D-6E8A-4147-A177-3AD203B41FA5}">
                      <a16:colId xmlns:a16="http://schemas.microsoft.com/office/drawing/2014/main" val="2198662057"/>
                    </a:ext>
                  </a:extLst>
                </a:gridCol>
                <a:gridCol w="2239307">
                  <a:extLst>
                    <a:ext uri="{9D8B030D-6E8A-4147-A177-3AD203B41FA5}">
                      <a16:colId xmlns:a16="http://schemas.microsoft.com/office/drawing/2014/main" val="1061438158"/>
                    </a:ext>
                  </a:extLst>
                </a:gridCol>
                <a:gridCol w="2239307">
                  <a:extLst>
                    <a:ext uri="{9D8B030D-6E8A-4147-A177-3AD203B41FA5}">
                      <a16:colId xmlns:a16="http://schemas.microsoft.com/office/drawing/2014/main" val="258150019"/>
                    </a:ext>
                  </a:extLst>
                </a:gridCol>
                <a:gridCol w="2239307">
                  <a:extLst>
                    <a:ext uri="{9D8B030D-6E8A-4147-A177-3AD203B41FA5}">
                      <a16:colId xmlns:a16="http://schemas.microsoft.com/office/drawing/2014/main" val="2165420822"/>
                    </a:ext>
                  </a:extLst>
                </a:gridCol>
              </a:tblGrid>
              <a:tr h="1706856"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4697944"/>
                  </a:ext>
                </a:extLst>
              </a:tr>
              <a:tr h="482048">
                <a:tc>
                  <a:txBody>
                    <a:bodyPr/>
                    <a:lstStyle/>
                    <a:p>
                      <a:pPr algn="ctr"/>
                      <a:r>
                        <a:rPr lang="da-DK" dirty="0"/>
                        <a:t>Mette</a:t>
                      </a:r>
                      <a:r>
                        <a:rPr lang="da-DK" baseline="0" dirty="0"/>
                        <a:t> Timmermann</a:t>
                      </a:r>
                      <a:endParaRPr lang="da-DK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/>
                        <a:t>Elisa Højen Dohn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/>
                        <a:t>Rita Grøn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/>
                        <a:t>Per Stisen Varnum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dirty="0"/>
                        <a:t>Ole Laursen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1845590"/>
                  </a:ext>
                </a:extLst>
              </a:tr>
              <a:tr h="1816905">
                <a:tc>
                  <a:txBody>
                    <a:bodyPr/>
                    <a:lstStyle/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da-DK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da-DK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da-DK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da-DK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697157"/>
                  </a:ext>
                </a:extLst>
              </a:tr>
            </a:tbl>
          </a:graphicData>
        </a:graphic>
      </p:graphicFrame>
      <p:pic>
        <p:nvPicPr>
          <p:cNvPr id="6" name="Picture 2" descr="Mette Lund Timmerman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5" t="14000" r="19043" b="11639"/>
          <a:stretch/>
        </p:blipFill>
        <p:spPr bwMode="auto">
          <a:xfrm>
            <a:off x="204283" y="1674444"/>
            <a:ext cx="2289315" cy="148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Billed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0122" y="1748032"/>
            <a:ext cx="2077547" cy="1408837"/>
          </a:xfrm>
          <a:prstGeom prst="rect">
            <a:avLst/>
          </a:prstGeom>
        </p:spPr>
      </p:pic>
      <p:pic>
        <p:nvPicPr>
          <p:cNvPr id="9" name="Billed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630" y="1758772"/>
            <a:ext cx="2061713" cy="1398098"/>
          </a:xfrm>
          <a:prstGeom prst="rect">
            <a:avLst/>
          </a:prstGeom>
        </p:spPr>
      </p:pic>
      <p:pic>
        <p:nvPicPr>
          <p:cNvPr id="10" name="Billede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22" r="10867"/>
          <a:stretch/>
        </p:blipFill>
        <p:spPr>
          <a:xfrm>
            <a:off x="9409368" y="1815153"/>
            <a:ext cx="1772539" cy="1341716"/>
          </a:xfrm>
          <a:prstGeom prst="rect">
            <a:avLst/>
          </a:prstGeom>
        </p:spPr>
      </p:pic>
      <p:pic>
        <p:nvPicPr>
          <p:cNvPr id="11" name="Billede 10"/>
          <p:cNvPicPr>
            <a:picLocks noChangeAspect="1"/>
          </p:cNvPicPr>
          <p:nvPr/>
        </p:nvPicPr>
        <p:blipFill rotWithShape="1">
          <a:blip r:embed="rId6"/>
          <a:srcRect l="21400"/>
          <a:stretch/>
        </p:blipFill>
        <p:spPr>
          <a:xfrm>
            <a:off x="7160433" y="1752821"/>
            <a:ext cx="1961930" cy="1404048"/>
          </a:xfrm>
          <a:prstGeom prst="rect">
            <a:avLst/>
          </a:prstGeom>
        </p:spPr>
      </p:pic>
      <p:pic>
        <p:nvPicPr>
          <p:cNvPr id="8" name="Billede 7">
            <a:extLst>
              <a:ext uri="{FF2B5EF4-FFF2-40B4-BE49-F238E27FC236}">
                <a16:creationId xmlns:a16="http://schemas.microsoft.com/office/drawing/2014/main" id="{29C54F1C-2E71-4432-BF65-C27E8CA4E90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355" y="3716637"/>
            <a:ext cx="1800000" cy="598506"/>
          </a:xfrm>
          <a:prstGeom prst="rect">
            <a:avLst/>
          </a:prstGeom>
        </p:spPr>
      </p:pic>
      <p:pic>
        <p:nvPicPr>
          <p:cNvPr id="12" name="Billede 11">
            <a:extLst>
              <a:ext uri="{FF2B5EF4-FFF2-40B4-BE49-F238E27FC236}">
                <a16:creationId xmlns:a16="http://schemas.microsoft.com/office/drawing/2014/main" id="{940389C3-1154-4EDA-AF26-B2CE67D2CE6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669" y="3743039"/>
            <a:ext cx="1800000" cy="545701"/>
          </a:xfrm>
          <a:prstGeom prst="rect">
            <a:avLst/>
          </a:prstGeom>
        </p:spPr>
      </p:pic>
      <p:pic>
        <p:nvPicPr>
          <p:cNvPr id="13" name="Billede 12">
            <a:extLst>
              <a:ext uri="{FF2B5EF4-FFF2-40B4-BE49-F238E27FC236}">
                <a16:creationId xmlns:a16="http://schemas.microsoft.com/office/drawing/2014/main" id="{EDE3F03C-08C3-48A4-BF12-33EAE3AB3DA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4948" y="3716637"/>
            <a:ext cx="1692789" cy="598506"/>
          </a:xfrm>
          <a:prstGeom prst="rect">
            <a:avLst/>
          </a:prstGeom>
        </p:spPr>
      </p:pic>
      <p:pic>
        <p:nvPicPr>
          <p:cNvPr id="14" name="Billede 13">
            <a:extLst>
              <a:ext uri="{FF2B5EF4-FFF2-40B4-BE49-F238E27FC236}">
                <a16:creationId xmlns:a16="http://schemas.microsoft.com/office/drawing/2014/main" id="{63D0C035-ADB4-473A-9536-B482104766E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017" y="3736006"/>
            <a:ext cx="1800000" cy="559768"/>
          </a:xfrm>
          <a:prstGeom prst="rect">
            <a:avLst/>
          </a:prstGeom>
        </p:spPr>
      </p:pic>
      <p:pic>
        <p:nvPicPr>
          <p:cNvPr id="15" name="Billede 14">
            <a:extLst>
              <a:ext uri="{FF2B5EF4-FFF2-40B4-BE49-F238E27FC236}">
                <a16:creationId xmlns:a16="http://schemas.microsoft.com/office/drawing/2014/main" id="{F48D8826-6C0A-4170-B620-49794D1116E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2297" y="3778760"/>
            <a:ext cx="1800000" cy="536383"/>
          </a:xfrm>
          <a:prstGeom prst="rect">
            <a:avLst/>
          </a:prstGeom>
        </p:spPr>
      </p:pic>
      <p:pic>
        <p:nvPicPr>
          <p:cNvPr id="16" name="Billede 15">
            <a:extLst>
              <a:ext uri="{FF2B5EF4-FFF2-40B4-BE49-F238E27FC236}">
                <a16:creationId xmlns:a16="http://schemas.microsoft.com/office/drawing/2014/main" id="{AD136040-785D-4778-86B5-7E01D4B0DB4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669" y="4606718"/>
            <a:ext cx="1800000" cy="536383"/>
          </a:xfrm>
          <a:prstGeom prst="rect">
            <a:avLst/>
          </a:prstGeom>
        </p:spPr>
      </p:pic>
      <p:sp>
        <p:nvSpPr>
          <p:cNvPr id="3" name="Tekstfelt 2"/>
          <p:cNvSpPr txBox="1"/>
          <p:nvPr/>
        </p:nvSpPr>
        <p:spPr>
          <a:xfrm>
            <a:off x="2881622" y="5199481"/>
            <a:ext cx="163454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100" dirty="0"/>
              <a:t>(Lager og chauffør)</a:t>
            </a:r>
          </a:p>
        </p:txBody>
      </p:sp>
      <p:sp>
        <p:nvSpPr>
          <p:cNvPr id="18" name="Tekstfelt 17"/>
          <p:cNvSpPr txBox="1"/>
          <p:nvPr/>
        </p:nvSpPr>
        <p:spPr>
          <a:xfrm>
            <a:off x="9409368" y="4345108"/>
            <a:ext cx="18729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100" dirty="0"/>
              <a:t>(Personvognsmekaniker)</a:t>
            </a:r>
          </a:p>
        </p:txBody>
      </p:sp>
      <p:sp>
        <p:nvSpPr>
          <p:cNvPr id="17" name="Titel 1">
            <a:extLst>
              <a:ext uri="{FF2B5EF4-FFF2-40B4-BE49-F238E27FC236}">
                <a16:creationId xmlns:a16="http://schemas.microsoft.com/office/drawing/2014/main" id="{CF8E41C1-561F-44F4-A3E0-B00BD039C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123947" cy="1325563"/>
          </a:xfrm>
        </p:spPr>
        <p:txBody>
          <a:bodyPr>
            <a:normAutofit/>
          </a:bodyPr>
          <a:lstStyle/>
          <a:p>
            <a:r>
              <a:rPr lang="da-DK" dirty="0"/>
              <a:t>Studievejledere på </a:t>
            </a:r>
            <a:r>
              <a:rPr lang="da-DK" dirty="0" err="1"/>
              <a:t>uch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0366709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7274" y="443503"/>
            <a:ext cx="9123947" cy="1325563"/>
          </a:xfrm>
        </p:spPr>
        <p:txBody>
          <a:bodyPr/>
          <a:lstStyle/>
          <a:p>
            <a:r>
              <a:rPr lang="da-DK" dirty="0"/>
              <a:t>Læs meget mere på www.ucholstebro.dk</a:t>
            </a:r>
          </a:p>
        </p:txBody>
      </p:sp>
      <p:sp>
        <p:nvSpPr>
          <p:cNvPr id="3" name="Tekstfelt 2">
            <a:extLst>
              <a:ext uri="{FF2B5EF4-FFF2-40B4-BE49-F238E27FC236}">
                <a16:creationId xmlns:a16="http://schemas.microsoft.com/office/drawing/2014/main" id="{6BD50A62-7E87-480B-9932-332398BA6569}"/>
              </a:ext>
            </a:extLst>
          </p:cNvPr>
          <p:cNvSpPr txBox="1"/>
          <p:nvPr/>
        </p:nvSpPr>
        <p:spPr>
          <a:xfrm>
            <a:off x="7465574" y="1605266"/>
            <a:ext cx="421915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200" b="1" dirty="0"/>
              <a:t>OBS: </a:t>
            </a:r>
          </a:p>
          <a:p>
            <a:r>
              <a:rPr lang="da-DK" sz="2400" dirty="0"/>
              <a:t>Kom og besøg os på UCH – enten virtuelt eller book tid til et </a:t>
            </a:r>
            <a:r>
              <a:rPr lang="da-DK" sz="2400" dirty="0" err="1"/>
              <a:t>corona</a:t>
            </a:r>
            <a:r>
              <a:rPr lang="da-DK" sz="2400" dirty="0"/>
              <a:t>-venligt besøg, hvor der vil være rundvisning på de områder du ønsker. </a:t>
            </a:r>
          </a:p>
          <a:p>
            <a:endParaRPr lang="da-DK" sz="2400" dirty="0"/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D941E35E-F154-44B1-B68F-C11AEE9C3B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776"/>
          <a:stretch/>
        </p:blipFill>
        <p:spPr>
          <a:xfrm>
            <a:off x="1402969" y="1605265"/>
            <a:ext cx="5002380" cy="4443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5245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Kon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Kon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ont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856</Words>
  <Application>Microsoft Office PowerPoint</Application>
  <PresentationFormat>Widescreen</PresentationFormat>
  <Paragraphs>211</Paragraphs>
  <Slides>27</Slides>
  <Notes>0</Notes>
  <HiddenSlides>0</HiddenSlides>
  <MMClips>7</MMClips>
  <ScaleCrop>false</ScaleCrop>
  <HeadingPairs>
    <vt:vector size="6" baseType="variant">
      <vt:variant>
        <vt:lpstr>Benyttede skrifttyper</vt:lpstr>
      </vt:variant>
      <vt:variant>
        <vt:i4>6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27</vt:i4>
      </vt:variant>
    </vt:vector>
  </HeadingPairs>
  <TitlesOfParts>
    <vt:vector size="34" baseType="lpstr">
      <vt:lpstr>Arial</vt:lpstr>
      <vt:lpstr>Arial</vt:lpstr>
      <vt:lpstr>Calibri</vt:lpstr>
      <vt:lpstr>Exo 2</vt:lpstr>
      <vt:lpstr>klavikalight</vt:lpstr>
      <vt:lpstr>Wingdings</vt:lpstr>
      <vt:lpstr>Office-tema</vt:lpstr>
      <vt:lpstr>PowerPoint-præsentation</vt:lpstr>
      <vt:lpstr>PowerPoint-præsentation</vt:lpstr>
      <vt:lpstr>HVORFOR VÆLGE EN ERHVERVSUDDANNELSE? </vt:lpstr>
      <vt:lpstr>PowerPoint-præsentation</vt:lpstr>
      <vt:lpstr>Vigtige forkortelser </vt:lpstr>
      <vt:lpstr>Hvor starter du? –  I en af de fire områder – Måske Med Grundforløb 1 på UCH 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EUX = Erhvervsfaglig studentereksamen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Studievejledere på uch</vt:lpstr>
      <vt:lpstr>Læs meget mere på www.ucholstebro.dk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Lene Falk Christensen</dc:creator>
  <cp:lastModifiedBy>Karen Elsgaard</cp:lastModifiedBy>
  <cp:revision>36</cp:revision>
  <dcterms:created xsi:type="dcterms:W3CDTF">2020-11-12T12:25:44Z</dcterms:created>
  <dcterms:modified xsi:type="dcterms:W3CDTF">2021-12-03T11:34:32Z</dcterms:modified>
</cp:coreProperties>
</file>